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79" r:id="rId8"/>
    <p:sldId id="290" r:id="rId9"/>
    <p:sldId id="291" r:id="rId10"/>
    <p:sldId id="293" r:id="rId11"/>
    <p:sldId id="278" r:id="rId12"/>
    <p:sldId id="289" r:id="rId13"/>
    <p:sldId id="286" r:id="rId14"/>
    <p:sldId id="285" r:id="rId15"/>
    <p:sldId id="292" r:id="rId16"/>
    <p:sldId id="264" r:id="rId17"/>
    <p:sldId id="265" r:id="rId18"/>
    <p:sldId id="267" r:id="rId19"/>
    <p:sldId id="268" r:id="rId20"/>
    <p:sldId id="270" r:id="rId21"/>
    <p:sldId id="274" r:id="rId22"/>
    <p:sldId id="280" r:id="rId23"/>
    <p:sldId id="281" r:id="rId24"/>
    <p:sldId id="282" r:id="rId25"/>
    <p:sldId id="283" r:id="rId26"/>
    <p:sldId id="284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2" autoAdjust="0"/>
    <p:restoredTop sz="94660"/>
  </p:normalViewPr>
  <p:slideViewPr>
    <p:cSldViewPr>
      <p:cViewPr>
        <p:scale>
          <a:sx n="81" d="100"/>
          <a:sy n="81" d="100"/>
        </p:scale>
        <p:origin x="-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661D6-FA19-4D34-B0E9-8208CCEFC68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EB83BD-120E-4EFB-A4A9-FE7AF91E5B5C}">
      <dgm:prSet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STEAM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yondashuvi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samaradorligiga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qanday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ta’sir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qiladi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E9BD1-3552-4890-BC41-BFB6DF3A8C80}" type="parTrans" cxnId="{D6A6EC2B-63AD-46DA-A98B-88B8DFC9E72B}">
      <dgm:prSet/>
      <dgm:spPr/>
      <dgm:t>
        <a:bodyPr/>
        <a:lstStyle/>
        <a:p>
          <a:endParaRPr lang="ru-RU"/>
        </a:p>
      </dgm:t>
    </dgm:pt>
    <dgm:pt modelId="{C2BBC98B-E161-4BFE-955B-0471FD35345D}" type="sibTrans" cxnId="{D6A6EC2B-63AD-46DA-A98B-88B8DFC9E72B}">
      <dgm:prSet/>
      <dgm:spPr/>
      <dgm:t>
        <a:bodyPr/>
        <a:lstStyle/>
        <a:p>
          <a:endParaRPr lang="ru-RU"/>
        </a:p>
      </dgm:t>
    </dgm:pt>
    <dgm:pt modelId="{7D5634C3-FA54-4121-9D27-8A2708FFAC27}">
      <dgm:prSet custT="1"/>
      <dgm:spPr/>
      <dgm:t>
        <a:bodyPr/>
        <a:lstStyle/>
        <a:p>
          <a:pPr algn="just"/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asosiy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g’oyasi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shundan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iboratki</a:t>
          </a:r>
          <a:r>
            <a:rPr lang="en-US" sz="2800" dirty="0" smtClean="0"/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amaliyot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nazariy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bilimlar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singari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muhimdir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Ya’ni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o’rganish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paytida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biz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nafaqat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miyamiz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balki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qo’limiz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ishlashimiz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Faqat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sinf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devorlarida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o’rganish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tez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o’zgaruvchan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dunyo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hamqadam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emas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STEAM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yondashuvining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asosiy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farqi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shundaki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bolalar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turli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xil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mavzularni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muvaffaqiyatli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o’rganish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miyani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ham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qo’llarini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ishlatadilar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olgan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bilimlarni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o’zlari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uqib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oladilar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C4E9A-B1A0-466B-8218-58E8D51899FF}" type="parTrans" cxnId="{32783F5E-19E5-4F1A-BBF1-C90CF30432AE}">
      <dgm:prSet/>
      <dgm:spPr/>
      <dgm:t>
        <a:bodyPr/>
        <a:lstStyle/>
        <a:p>
          <a:endParaRPr lang="ru-RU"/>
        </a:p>
      </dgm:t>
    </dgm:pt>
    <dgm:pt modelId="{4A83D170-2BC2-4C83-A847-E6E8FE5EE1ED}" type="sibTrans" cxnId="{32783F5E-19E5-4F1A-BBF1-C90CF30432AE}">
      <dgm:prSet/>
      <dgm:spPr/>
      <dgm:t>
        <a:bodyPr/>
        <a:lstStyle/>
        <a:p>
          <a:endParaRPr lang="ru-RU"/>
        </a:p>
      </dgm:t>
    </dgm:pt>
    <dgm:pt modelId="{C84F5147-C138-44D3-A4CD-52F0FBB7A237}" type="pres">
      <dgm:prSet presAssocID="{38E661D6-FA19-4D34-B0E9-8208CCEFC68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5B4B85D-D23D-4B34-AD1D-E62A1341416E}" type="pres">
      <dgm:prSet presAssocID="{38E661D6-FA19-4D34-B0E9-8208CCEFC688}" presName="pyramid" presStyleLbl="node1" presStyleIdx="0" presStyleCnt="1" custScaleX="57353" custLinFactNeighborX="-23750" custLinFactNeighborY="-1176"/>
      <dgm:spPr/>
    </dgm:pt>
    <dgm:pt modelId="{A9B804F1-B3EF-47FC-856C-92B2B678DC66}" type="pres">
      <dgm:prSet presAssocID="{38E661D6-FA19-4D34-B0E9-8208CCEFC688}" presName="theList" presStyleCnt="0"/>
      <dgm:spPr/>
    </dgm:pt>
    <dgm:pt modelId="{3207E03B-15FA-422F-9A73-2EA564174E37}" type="pres">
      <dgm:prSet presAssocID="{89EB83BD-120E-4EFB-A4A9-FE7AF91E5B5C}" presName="aNode" presStyleLbl="fgAcc1" presStyleIdx="0" presStyleCnt="2" custScaleX="166490" custScaleY="644670" custLinFactY="-166021" custLinFactNeighborX="-274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B1FAC-0838-48C5-8C58-0052E608D9C8}" type="pres">
      <dgm:prSet presAssocID="{89EB83BD-120E-4EFB-A4A9-FE7AF91E5B5C}" presName="aSpace" presStyleCnt="0"/>
      <dgm:spPr/>
    </dgm:pt>
    <dgm:pt modelId="{BC961B7B-4BE2-445D-A8E9-FF4D139F889A}" type="pres">
      <dgm:prSet presAssocID="{7D5634C3-FA54-4121-9D27-8A2708FFAC27}" presName="aNode" presStyleLbl="fgAcc1" presStyleIdx="1" presStyleCnt="2" custScaleX="191507" custScaleY="2000000" custLinFactY="12129" custLinFactNeighborX="-6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58A63-BBBC-4E60-BA3B-EF3241DC7B2A}" type="pres">
      <dgm:prSet presAssocID="{7D5634C3-FA54-4121-9D27-8A2708FFAC27}" presName="aSpace" presStyleCnt="0"/>
      <dgm:spPr/>
    </dgm:pt>
  </dgm:ptLst>
  <dgm:cxnLst>
    <dgm:cxn modelId="{1D24479F-DA08-46B0-AD92-12D47C4D83B2}" type="presOf" srcId="{89EB83BD-120E-4EFB-A4A9-FE7AF91E5B5C}" destId="{3207E03B-15FA-422F-9A73-2EA564174E37}" srcOrd="0" destOrd="0" presId="urn:microsoft.com/office/officeart/2005/8/layout/pyramid2"/>
    <dgm:cxn modelId="{E5BF3C07-82C2-40BC-A3BD-1CFD32258B40}" type="presOf" srcId="{38E661D6-FA19-4D34-B0E9-8208CCEFC688}" destId="{C84F5147-C138-44D3-A4CD-52F0FBB7A237}" srcOrd="0" destOrd="0" presId="urn:microsoft.com/office/officeart/2005/8/layout/pyramid2"/>
    <dgm:cxn modelId="{8313BA07-50EA-4735-B802-EFB5E184EBC1}" type="presOf" srcId="{7D5634C3-FA54-4121-9D27-8A2708FFAC27}" destId="{BC961B7B-4BE2-445D-A8E9-FF4D139F889A}" srcOrd="0" destOrd="0" presId="urn:microsoft.com/office/officeart/2005/8/layout/pyramid2"/>
    <dgm:cxn modelId="{D6A6EC2B-63AD-46DA-A98B-88B8DFC9E72B}" srcId="{38E661D6-FA19-4D34-B0E9-8208CCEFC688}" destId="{89EB83BD-120E-4EFB-A4A9-FE7AF91E5B5C}" srcOrd="0" destOrd="0" parTransId="{341E9BD1-3552-4890-BC41-BFB6DF3A8C80}" sibTransId="{C2BBC98B-E161-4BFE-955B-0471FD35345D}"/>
    <dgm:cxn modelId="{32783F5E-19E5-4F1A-BBF1-C90CF30432AE}" srcId="{38E661D6-FA19-4D34-B0E9-8208CCEFC688}" destId="{7D5634C3-FA54-4121-9D27-8A2708FFAC27}" srcOrd="1" destOrd="0" parTransId="{27FC4E9A-B1A0-466B-8218-58E8D51899FF}" sibTransId="{4A83D170-2BC2-4C83-A847-E6E8FE5EE1ED}"/>
    <dgm:cxn modelId="{44A2CD0D-029F-4D34-A0AD-A5BE271CCA96}" type="presParOf" srcId="{C84F5147-C138-44D3-A4CD-52F0FBB7A237}" destId="{75B4B85D-D23D-4B34-AD1D-E62A1341416E}" srcOrd="0" destOrd="0" presId="urn:microsoft.com/office/officeart/2005/8/layout/pyramid2"/>
    <dgm:cxn modelId="{434EC9EF-C80D-4410-9203-82FA1EFEFD5B}" type="presParOf" srcId="{C84F5147-C138-44D3-A4CD-52F0FBB7A237}" destId="{A9B804F1-B3EF-47FC-856C-92B2B678DC66}" srcOrd="1" destOrd="0" presId="urn:microsoft.com/office/officeart/2005/8/layout/pyramid2"/>
    <dgm:cxn modelId="{4CF350B2-9424-4929-804B-2D508F3644C2}" type="presParOf" srcId="{A9B804F1-B3EF-47FC-856C-92B2B678DC66}" destId="{3207E03B-15FA-422F-9A73-2EA564174E37}" srcOrd="0" destOrd="0" presId="urn:microsoft.com/office/officeart/2005/8/layout/pyramid2"/>
    <dgm:cxn modelId="{9E784AFA-4715-4D9E-9952-30DE392E5E25}" type="presParOf" srcId="{A9B804F1-B3EF-47FC-856C-92B2B678DC66}" destId="{AACB1FAC-0838-48C5-8C58-0052E608D9C8}" srcOrd="1" destOrd="0" presId="urn:microsoft.com/office/officeart/2005/8/layout/pyramid2"/>
    <dgm:cxn modelId="{0EFBD7A9-6E53-4AB3-B06C-F23E287BA21A}" type="presParOf" srcId="{A9B804F1-B3EF-47FC-856C-92B2B678DC66}" destId="{BC961B7B-4BE2-445D-A8E9-FF4D139F889A}" srcOrd="2" destOrd="0" presId="urn:microsoft.com/office/officeart/2005/8/layout/pyramid2"/>
    <dgm:cxn modelId="{3A38AA74-FF50-4B1F-9B16-60213FE23384}" type="presParOf" srcId="{A9B804F1-B3EF-47FC-856C-92B2B678DC66}" destId="{CC058A63-BBBC-4E60-BA3B-EF3241DC7B2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01CBD-7211-4403-941D-A176605E51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CCA8947-58AC-4984-95A6-12E0EAB6184B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2800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STEAM </a:t>
          </a:r>
          <a:r>
            <a:rPr lang="en-US" sz="2800" b="1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ta’limi</a:t>
          </a:r>
          <a:r>
            <a:rPr lang="en-US" sz="2800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nafaqat</a:t>
          </a:r>
          <a:r>
            <a:rPr lang="en-US" sz="2800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o’qitish</a:t>
          </a:r>
          <a:r>
            <a:rPr lang="en-US" sz="2800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usuli</a:t>
          </a:r>
          <a:r>
            <a:rPr lang="en-US" sz="2800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</a:t>
          </a:r>
          <a:r>
            <a:rPr lang="en-US" sz="2800" b="1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balki</a:t>
          </a:r>
          <a:r>
            <a:rPr lang="en-US" sz="2800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fikrlash</a:t>
          </a:r>
          <a:r>
            <a:rPr lang="en-US" sz="2800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tarzidir</a:t>
          </a:r>
          <a:r>
            <a:rPr lang="en-US" sz="2800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 </a:t>
          </a:r>
          <a:endParaRPr lang="ru-RU" sz="2800" b="1" dirty="0" smtClean="0">
            <a:solidFill>
              <a:srgbClr val="0070C0"/>
            </a:solidFill>
            <a:effectLst/>
            <a:latin typeface="Times New Roman"/>
            <a:ea typeface="Times New Roman"/>
          </a:endParaRPr>
        </a:p>
        <a:p>
          <a:pPr algn="just"/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STEAM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ta’lim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muhitida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bolalar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bilimga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ega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bo’ladilar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va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darhol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undan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foydalanishni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o’rganadilar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Shuning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uchun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ular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o’sib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ulg’ayganlarida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va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hayotiy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muammolarga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duch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kelganda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atrof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muhitning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ifloslanishi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yoki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global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iqlim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o’zgarishi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bo’ladimi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bunday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murakkab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masalalarni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faqat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turli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sohalardagi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bilimlarga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tayanib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va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​​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birgalikda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ishlash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orqali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hal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qilish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mumkinligini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tushunadilar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 Bu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erda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faqat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bitta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mavzu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bo’yicha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bilimga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tayanish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etarli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emas</a:t>
          </a:r>
          <a:r>
            <a:rPr lang="en-US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</a:t>
          </a:r>
          <a:endParaRPr lang="ru-RU" sz="28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B0CDF-F207-428D-AFB9-EE77BB81722C}" type="parTrans" cxnId="{92971A2D-3A14-456F-B5D4-D9411C2C0659}">
      <dgm:prSet/>
      <dgm:spPr/>
      <dgm:t>
        <a:bodyPr/>
        <a:lstStyle/>
        <a:p>
          <a:endParaRPr lang="ru-RU"/>
        </a:p>
      </dgm:t>
    </dgm:pt>
    <dgm:pt modelId="{3F5D72E3-F80E-45F5-8459-80B7BE0842ED}" type="sibTrans" cxnId="{92971A2D-3A14-456F-B5D4-D9411C2C0659}">
      <dgm:prSet/>
      <dgm:spPr/>
      <dgm:t>
        <a:bodyPr/>
        <a:lstStyle/>
        <a:p>
          <a:endParaRPr lang="ru-RU"/>
        </a:p>
      </dgm:t>
    </dgm:pt>
    <dgm:pt modelId="{2AF9A212-0E36-4BE1-A260-4AD8E83F0E88}" type="pres">
      <dgm:prSet presAssocID="{98A01CBD-7211-4403-941D-A176605E5184}" presName="CompostProcess" presStyleCnt="0">
        <dgm:presLayoutVars>
          <dgm:dir/>
          <dgm:resizeHandles val="exact"/>
        </dgm:presLayoutVars>
      </dgm:prSet>
      <dgm:spPr/>
    </dgm:pt>
    <dgm:pt modelId="{7660D3F5-13BA-4407-829C-F2C16F17A722}" type="pres">
      <dgm:prSet presAssocID="{98A01CBD-7211-4403-941D-A176605E5184}" presName="arrow" presStyleLbl="bgShp" presStyleIdx="0" presStyleCnt="1" custScaleX="117647"/>
      <dgm:spPr>
        <a:solidFill>
          <a:srgbClr val="FF0000"/>
        </a:solidFill>
      </dgm:spPr>
    </dgm:pt>
    <dgm:pt modelId="{5AB8DF32-522B-4711-8D3A-433C0379F2CC}" type="pres">
      <dgm:prSet presAssocID="{98A01CBD-7211-4403-941D-A176605E5184}" presName="linearProcess" presStyleCnt="0"/>
      <dgm:spPr/>
    </dgm:pt>
    <dgm:pt modelId="{0599EDE3-4465-46C1-8215-2CFD88800339}" type="pres">
      <dgm:prSet presAssocID="{8CCA8947-58AC-4984-95A6-12E0EAB6184B}" presName="textNode" presStyleLbl="node1" presStyleIdx="0" presStyleCnt="1" custScaleX="311180" custScaleY="234459" custLinFactNeighborX="-1477" custLinFactNeighborY="-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71A2D-3A14-456F-B5D4-D9411C2C0659}" srcId="{98A01CBD-7211-4403-941D-A176605E5184}" destId="{8CCA8947-58AC-4984-95A6-12E0EAB6184B}" srcOrd="0" destOrd="0" parTransId="{EF4B0CDF-F207-428D-AFB9-EE77BB81722C}" sibTransId="{3F5D72E3-F80E-45F5-8459-80B7BE0842ED}"/>
    <dgm:cxn modelId="{140EA6AD-3346-4D25-8079-0CF97F900265}" type="presOf" srcId="{98A01CBD-7211-4403-941D-A176605E5184}" destId="{2AF9A212-0E36-4BE1-A260-4AD8E83F0E88}" srcOrd="0" destOrd="0" presId="urn:microsoft.com/office/officeart/2005/8/layout/hProcess9"/>
    <dgm:cxn modelId="{479A46D0-47E4-49D9-8662-3A0E5794EE1F}" type="presOf" srcId="{8CCA8947-58AC-4984-95A6-12E0EAB6184B}" destId="{0599EDE3-4465-46C1-8215-2CFD88800339}" srcOrd="0" destOrd="0" presId="urn:microsoft.com/office/officeart/2005/8/layout/hProcess9"/>
    <dgm:cxn modelId="{49D4A501-41A5-40EA-A424-224043B87AF1}" type="presParOf" srcId="{2AF9A212-0E36-4BE1-A260-4AD8E83F0E88}" destId="{7660D3F5-13BA-4407-829C-F2C16F17A722}" srcOrd="0" destOrd="0" presId="urn:microsoft.com/office/officeart/2005/8/layout/hProcess9"/>
    <dgm:cxn modelId="{E5C41846-4B5D-41FE-8668-FB407E5E0D37}" type="presParOf" srcId="{2AF9A212-0E36-4BE1-A260-4AD8E83F0E88}" destId="{5AB8DF32-522B-4711-8D3A-433C0379F2CC}" srcOrd="1" destOrd="0" presId="urn:microsoft.com/office/officeart/2005/8/layout/hProcess9"/>
    <dgm:cxn modelId="{B30F0EBC-750B-45F9-A21A-9686BF3EC192}" type="presParOf" srcId="{5AB8DF32-522B-4711-8D3A-433C0379F2CC}" destId="{0599EDE3-4465-46C1-8215-2CFD8880033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7A677E-F936-45E8-A88F-5B9DA96197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6053C-2938-4436-922E-8977DDA9B45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ommaviy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025858-772A-441E-B563-67BA56E7F608}" type="parTrans" cxnId="{2D88322D-CD79-4F08-9D17-7FE30F6DF84E}">
      <dgm:prSet/>
      <dgm:spPr/>
      <dgm:t>
        <a:bodyPr/>
        <a:lstStyle/>
        <a:p>
          <a:endParaRPr lang="ru-RU"/>
        </a:p>
      </dgm:t>
    </dgm:pt>
    <dgm:pt modelId="{8EF1B569-6DA4-4F5B-9DB7-A1FB65125003}" type="sibTrans" cxnId="{2D88322D-CD79-4F08-9D17-7FE30F6DF84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5C8062B-A2F2-4428-8881-0DFFD03B08C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individual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B70CFB-4CED-4AB7-AA19-37F6DF7F8E08}" type="parTrans" cxnId="{51732B15-B28A-40FD-9768-D6FCC73A4D58}">
      <dgm:prSet/>
      <dgm:spPr/>
      <dgm:t>
        <a:bodyPr/>
        <a:lstStyle/>
        <a:p>
          <a:endParaRPr lang="ru-RU"/>
        </a:p>
      </dgm:t>
    </dgm:pt>
    <dgm:pt modelId="{E534498C-A594-4422-A9AD-FDA1AAFD99B3}" type="sibTrans" cxnId="{51732B15-B28A-40FD-9768-D6FCC73A4D5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73C5B14-8031-439E-88E4-0736CF69172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kombinatsiyalash</a:t>
          </a:r>
          <a:endParaRPr lang="en-US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0FA9A-1D71-4E74-9F34-CAC275AD5104}" type="parTrans" cxnId="{C591E678-A043-466D-B323-12F35BE08EC1}">
      <dgm:prSet/>
      <dgm:spPr/>
      <dgm:t>
        <a:bodyPr/>
        <a:lstStyle/>
        <a:p>
          <a:endParaRPr lang="ru-RU"/>
        </a:p>
      </dgm:t>
    </dgm:pt>
    <dgm:pt modelId="{71070F7F-BF0B-47B1-B32C-717A4725881B}" type="sibTrans" cxnId="{C591E678-A043-466D-B323-12F35BE08EC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C1D49E7-0298-4B19-94DE-7F760EBAAFB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guruhli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40AC73-F0AB-4A05-81F1-2DC6D338E82D}" type="parTrans" cxnId="{3A2164E9-06A6-4F0C-B77B-85CCDED02362}">
      <dgm:prSet/>
      <dgm:spPr/>
      <dgm:t>
        <a:bodyPr/>
        <a:lstStyle/>
        <a:p>
          <a:endParaRPr lang="ru-RU"/>
        </a:p>
      </dgm:t>
    </dgm:pt>
    <dgm:pt modelId="{4BC7CF6E-81A8-4E55-A485-BBD078565615}" type="sibTrans" cxnId="{3A2164E9-06A6-4F0C-B77B-85CCDED0236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BA3371D-9F5E-4D0E-B9C9-B4B3696D448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o’z-o’zini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06C2B-9CE8-4277-8814-8E48113178FD}" type="parTrans" cxnId="{646AD538-5938-48CB-9FA3-183ED805F8AA}">
      <dgm:prSet/>
      <dgm:spPr/>
      <dgm:t>
        <a:bodyPr/>
        <a:lstStyle/>
        <a:p>
          <a:endParaRPr lang="ru-RU"/>
        </a:p>
      </dgm:t>
    </dgm:pt>
    <dgm:pt modelId="{BCAF7E37-D5CE-453A-AB5B-F9B681BACD15}" type="sibTrans" cxnId="{646AD538-5938-48CB-9FA3-183ED805F8A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31648CD-85B6-488F-ACB5-403B4A43D6F7}" type="pres">
      <dgm:prSet presAssocID="{667A677E-F936-45E8-A88F-5B9DA96197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A695C-BBB5-4B01-B8A3-85B19C6A861F}" type="pres">
      <dgm:prSet presAssocID="{DFD6053C-2938-4436-922E-8977DDA9B452}" presName="node" presStyleLbl="node1" presStyleIdx="0" presStyleCnt="5" custScaleX="197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0A2B8-4CEA-4FC0-A182-A3ACF01356A3}" type="pres">
      <dgm:prSet presAssocID="{8EF1B569-6DA4-4F5B-9DB7-A1FB6512500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63B95A8-CDD0-4CE6-BF91-41FF1A51FA81}" type="pres">
      <dgm:prSet presAssocID="{8EF1B569-6DA4-4F5B-9DB7-A1FB6512500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416AA66-2C1B-45FA-ADAE-18E96BDB05EA}" type="pres">
      <dgm:prSet presAssocID="{75C8062B-A2F2-4428-8881-0DFFD03B08C5}" presName="node" presStyleLbl="node1" presStyleIdx="1" presStyleCnt="5" custScaleX="216163" custRadScaleRad="141182" custRadScaleInc="13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2B062-57A9-4AA0-B9F9-EDFE7A1BB26B}" type="pres">
      <dgm:prSet presAssocID="{E534498C-A594-4422-A9AD-FDA1AAFD99B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168FD10-9592-4BFE-91AF-9D94F9C2D01B}" type="pres">
      <dgm:prSet presAssocID="{E534498C-A594-4422-A9AD-FDA1AAFD99B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BB4DB19-7EBC-45E9-8EBE-45056BA7137C}" type="pres">
      <dgm:prSet presAssocID="{973C5B14-8031-439E-88E4-0736CF69172D}" presName="node" presStyleLbl="node1" presStyleIdx="2" presStyleCnt="5" custScaleX="270647" custScaleY="101660" custRadScaleRad="123219" custRadScaleInc="-52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EB2BE-2C0F-45AC-8AE9-9661C55AEF01}" type="pres">
      <dgm:prSet presAssocID="{71070F7F-BF0B-47B1-B32C-717A4725881B}" presName="sibTrans" presStyleLbl="sibTrans2D1" presStyleIdx="2" presStyleCnt="5" custScaleX="353736"/>
      <dgm:spPr/>
      <dgm:t>
        <a:bodyPr/>
        <a:lstStyle/>
        <a:p>
          <a:endParaRPr lang="ru-RU"/>
        </a:p>
      </dgm:t>
    </dgm:pt>
    <dgm:pt modelId="{7D1C219C-E633-4411-B2C9-0A4CFC3225EC}" type="pres">
      <dgm:prSet presAssocID="{71070F7F-BF0B-47B1-B32C-717A4725881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8274458-907D-4081-AFBF-D28C94D0E0D9}" type="pres">
      <dgm:prSet presAssocID="{DC1D49E7-0298-4B19-94DE-7F760EBAAFBD}" presName="node" presStyleLbl="node1" presStyleIdx="3" presStyleCnt="5" custScaleX="234985" custRadScaleRad="132602" custRadScaleInc="5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96258-918D-4B2C-B401-428E1253244C}" type="pres">
      <dgm:prSet presAssocID="{4BC7CF6E-81A8-4E55-A485-BBD07856561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5704603-5CEE-4835-9CF1-843DF609B02C}" type="pres">
      <dgm:prSet presAssocID="{4BC7CF6E-81A8-4E55-A485-BBD07856561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5CABA17-87CC-4413-8C57-9D3E1382C0CD}" type="pres">
      <dgm:prSet presAssocID="{8BA3371D-9F5E-4D0E-B9C9-B4B3696D4486}" presName="node" presStyleLbl="node1" presStyleIdx="4" presStyleCnt="5" custScaleX="213047" custRadScaleRad="130390" custRadScaleInc="-26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5BD3-22DA-47FC-8DDA-47B7F99E64AD}" type="pres">
      <dgm:prSet presAssocID="{BCAF7E37-D5CE-453A-AB5B-F9B681BACD1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4CB0128-289C-4F31-8547-452EB5677AF9}" type="pres">
      <dgm:prSet presAssocID="{BCAF7E37-D5CE-453A-AB5B-F9B681BACD1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1732B15-B28A-40FD-9768-D6FCC73A4D58}" srcId="{667A677E-F936-45E8-A88F-5B9DA9619795}" destId="{75C8062B-A2F2-4428-8881-0DFFD03B08C5}" srcOrd="1" destOrd="0" parTransId="{26B70CFB-4CED-4AB7-AA19-37F6DF7F8E08}" sibTransId="{E534498C-A594-4422-A9AD-FDA1AAFD99B3}"/>
    <dgm:cxn modelId="{B2F9477D-A30B-4BC8-B301-A0294C068DAA}" type="presOf" srcId="{DFD6053C-2938-4436-922E-8977DDA9B452}" destId="{7D8A695C-BBB5-4B01-B8A3-85B19C6A861F}" srcOrd="0" destOrd="0" presId="urn:microsoft.com/office/officeart/2005/8/layout/cycle2"/>
    <dgm:cxn modelId="{3A2164E9-06A6-4F0C-B77B-85CCDED02362}" srcId="{667A677E-F936-45E8-A88F-5B9DA9619795}" destId="{DC1D49E7-0298-4B19-94DE-7F760EBAAFBD}" srcOrd="3" destOrd="0" parTransId="{8F40AC73-F0AB-4A05-81F1-2DC6D338E82D}" sibTransId="{4BC7CF6E-81A8-4E55-A485-BBD078565615}"/>
    <dgm:cxn modelId="{F2F9A0B5-57C2-4E86-9754-C715C54DE56D}" type="presOf" srcId="{71070F7F-BF0B-47B1-B32C-717A4725881B}" destId="{7D1C219C-E633-4411-B2C9-0A4CFC3225EC}" srcOrd="1" destOrd="0" presId="urn:microsoft.com/office/officeart/2005/8/layout/cycle2"/>
    <dgm:cxn modelId="{C4B2DF83-E051-4F7F-9982-937CE352EA7F}" type="presOf" srcId="{4BC7CF6E-81A8-4E55-A485-BBD078565615}" destId="{1A596258-918D-4B2C-B401-428E1253244C}" srcOrd="0" destOrd="0" presId="urn:microsoft.com/office/officeart/2005/8/layout/cycle2"/>
    <dgm:cxn modelId="{5333BB9F-3B84-4FD8-9D7E-28EAA82A1A13}" type="presOf" srcId="{973C5B14-8031-439E-88E4-0736CF69172D}" destId="{7BB4DB19-7EBC-45E9-8EBE-45056BA7137C}" srcOrd="0" destOrd="0" presId="urn:microsoft.com/office/officeart/2005/8/layout/cycle2"/>
    <dgm:cxn modelId="{6392A281-8E01-45FD-B31E-EC221C5022B6}" type="presOf" srcId="{DC1D49E7-0298-4B19-94DE-7F760EBAAFBD}" destId="{28274458-907D-4081-AFBF-D28C94D0E0D9}" srcOrd="0" destOrd="0" presId="urn:microsoft.com/office/officeart/2005/8/layout/cycle2"/>
    <dgm:cxn modelId="{7015AF78-21A0-4312-8BD7-747084E0A9E3}" type="presOf" srcId="{8BA3371D-9F5E-4D0E-B9C9-B4B3696D4486}" destId="{65CABA17-87CC-4413-8C57-9D3E1382C0CD}" srcOrd="0" destOrd="0" presId="urn:microsoft.com/office/officeart/2005/8/layout/cycle2"/>
    <dgm:cxn modelId="{C591E678-A043-466D-B323-12F35BE08EC1}" srcId="{667A677E-F936-45E8-A88F-5B9DA9619795}" destId="{973C5B14-8031-439E-88E4-0736CF69172D}" srcOrd="2" destOrd="0" parTransId="{9C50FA9A-1D71-4E74-9F34-CAC275AD5104}" sibTransId="{71070F7F-BF0B-47B1-B32C-717A4725881B}"/>
    <dgm:cxn modelId="{2D88322D-CD79-4F08-9D17-7FE30F6DF84E}" srcId="{667A677E-F936-45E8-A88F-5B9DA9619795}" destId="{DFD6053C-2938-4436-922E-8977DDA9B452}" srcOrd="0" destOrd="0" parTransId="{18025858-772A-441E-B563-67BA56E7F608}" sibTransId="{8EF1B569-6DA4-4F5B-9DB7-A1FB65125003}"/>
    <dgm:cxn modelId="{EE7515AC-C3D3-471A-9629-E9EDE6AC95D6}" type="presOf" srcId="{4BC7CF6E-81A8-4E55-A485-BBD078565615}" destId="{45704603-5CEE-4835-9CF1-843DF609B02C}" srcOrd="1" destOrd="0" presId="urn:microsoft.com/office/officeart/2005/8/layout/cycle2"/>
    <dgm:cxn modelId="{56E8C43A-9464-40B2-960D-08952B1EECC1}" type="presOf" srcId="{E534498C-A594-4422-A9AD-FDA1AAFD99B3}" destId="{1BF2B062-57A9-4AA0-B9F9-EDFE7A1BB26B}" srcOrd="0" destOrd="0" presId="urn:microsoft.com/office/officeart/2005/8/layout/cycle2"/>
    <dgm:cxn modelId="{78EFE4DB-6875-48C6-B8A1-9D2933BAC4A6}" type="presOf" srcId="{71070F7F-BF0B-47B1-B32C-717A4725881B}" destId="{1C2EB2BE-2C0F-45AC-8AE9-9661C55AEF01}" srcOrd="0" destOrd="0" presId="urn:microsoft.com/office/officeart/2005/8/layout/cycle2"/>
    <dgm:cxn modelId="{1479C147-316D-40CC-B30A-001BAF92051F}" type="presOf" srcId="{BCAF7E37-D5CE-453A-AB5B-F9B681BACD15}" destId="{C4CB0128-289C-4F31-8547-452EB5677AF9}" srcOrd="1" destOrd="0" presId="urn:microsoft.com/office/officeart/2005/8/layout/cycle2"/>
    <dgm:cxn modelId="{AA730828-8867-4649-A40B-D66A28F883B7}" type="presOf" srcId="{75C8062B-A2F2-4428-8881-0DFFD03B08C5}" destId="{0416AA66-2C1B-45FA-ADAE-18E96BDB05EA}" srcOrd="0" destOrd="0" presId="urn:microsoft.com/office/officeart/2005/8/layout/cycle2"/>
    <dgm:cxn modelId="{FD57333A-E719-454A-9302-EF4EDDC20F78}" type="presOf" srcId="{8EF1B569-6DA4-4F5B-9DB7-A1FB65125003}" destId="{C120A2B8-4CEA-4FC0-A182-A3ACF01356A3}" srcOrd="0" destOrd="0" presId="urn:microsoft.com/office/officeart/2005/8/layout/cycle2"/>
    <dgm:cxn modelId="{9DD2167C-8340-49B7-AE9E-5E064B5A9913}" type="presOf" srcId="{8EF1B569-6DA4-4F5B-9DB7-A1FB65125003}" destId="{463B95A8-CDD0-4CE6-BF91-41FF1A51FA81}" srcOrd="1" destOrd="0" presId="urn:microsoft.com/office/officeart/2005/8/layout/cycle2"/>
    <dgm:cxn modelId="{646AD538-5938-48CB-9FA3-183ED805F8AA}" srcId="{667A677E-F936-45E8-A88F-5B9DA9619795}" destId="{8BA3371D-9F5E-4D0E-B9C9-B4B3696D4486}" srcOrd="4" destOrd="0" parTransId="{E0506C2B-9CE8-4277-8814-8E48113178FD}" sibTransId="{BCAF7E37-D5CE-453A-AB5B-F9B681BACD15}"/>
    <dgm:cxn modelId="{2FD98CD4-C028-443B-88A4-B7249599C361}" type="presOf" srcId="{BCAF7E37-D5CE-453A-AB5B-F9B681BACD15}" destId="{1D575BD3-22DA-47FC-8DDA-47B7F99E64AD}" srcOrd="0" destOrd="0" presId="urn:microsoft.com/office/officeart/2005/8/layout/cycle2"/>
    <dgm:cxn modelId="{ACDE0743-34AE-4DFA-9FAE-D6A4D0EE9442}" type="presOf" srcId="{E534498C-A594-4422-A9AD-FDA1AAFD99B3}" destId="{7168FD10-9592-4BFE-91AF-9D94F9C2D01B}" srcOrd="1" destOrd="0" presId="urn:microsoft.com/office/officeart/2005/8/layout/cycle2"/>
    <dgm:cxn modelId="{45E7F4A9-0FC1-4A3E-ACF9-C201D32E69EC}" type="presOf" srcId="{667A677E-F936-45E8-A88F-5B9DA9619795}" destId="{631648CD-85B6-488F-ACB5-403B4A43D6F7}" srcOrd="0" destOrd="0" presId="urn:microsoft.com/office/officeart/2005/8/layout/cycle2"/>
    <dgm:cxn modelId="{24C249A9-6C1B-4E7C-98DE-A081D70CF796}" type="presParOf" srcId="{631648CD-85B6-488F-ACB5-403B4A43D6F7}" destId="{7D8A695C-BBB5-4B01-B8A3-85B19C6A861F}" srcOrd="0" destOrd="0" presId="urn:microsoft.com/office/officeart/2005/8/layout/cycle2"/>
    <dgm:cxn modelId="{F9DF0244-082A-4280-B848-BE1192F0AE19}" type="presParOf" srcId="{631648CD-85B6-488F-ACB5-403B4A43D6F7}" destId="{C120A2B8-4CEA-4FC0-A182-A3ACF01356A3}" srcOrd="1" destOrd="0" presId="urn:microsoft.com/office/officeart/2005/8/layout/cycle2"/>
    <dgm:cxn modelId="{B5E2EEE4-8082-4E9B-BBD7-05B58D23E070}" type="presParOf" srcId="{C120A2B8-4CEA-4FC0-A182-A3ACF01356A3}" destId="{463B95A8-CDD0-4CE6-BF91-41FF1A51FA81}" srcOrd="0" destOrd="0" presId="urn:microsoft.com/office/officeart/2005/8/layout/cycle2"/>
    <dgm:cxn modelId="{50C92D82-A215-46A2-92E5-104960A249CD}" type="presParOf" srcId="{631648CD-85B6-488F-ACB5-403B4A43D6F7}" destId="{0416AA66-2C1B-45FA-ADAE-18E96BDB05EA}" srcOrd="2" destOrd="0" presId="urn:microsoft.com/office/officeart/2005/8/layout/cycle2"/>
    <dgm:cxn modelId="{A5924BA4-3333-420E-93B3-567B79B46948}" type="presParOf" srcId="{631648CD-85B6-488F-ACB5-403B4A43D6F7}" destId="{1BF2B062-57A9-4AA0-B9F9-EDFE7A1BB26B}" srcOrd="3" destOrd="0" presId="urn:microsoft.com/office/officeart/2005/8/layout/cycle2"/>
    <dgm:cxn modelId="{498004B8-D435-451D-B2B3-6CEBC2B4842D}" type="presParOf" srcId="{1BF2B062-57A9-4AA0-B9F9-EDFE7A1BB26B}" destId="{7168FD10-9592-4BFE-91AF-9D94F9C2D01B}" srcOrd="0" destOrd="0" presId="urn:microsoft.com/office/officeart/2005/8/layout/cycle2"/>
    <dgm:cxn modelId="{49B5358B-89F3-4F02-853E-FF5F9895EBAC}" type="presParOf" srcId="{631648CD-85B6-488F-ACB5-403B4A43D6F7}" destId="{7BB4DB19-7EBC-45E9-8EBE-45056BA7137C}" srcOrd="4" destOrd="0" presId="urn:microsoft.com/office/officeart/2005/8/layout/cycle2"/>
    <dgm:cxn modelId="{68CE8A94-1C1F-4EF3-83C4-BFCF3AE00AF1}" type="presParOf" srcId="{631648CD-85B6-488F-ACB5-403B4A43D6F7}" destId="{1C2EB2BE-2C0F-45AC-8AE9-9661C55AEF01}" srcOrd="5" destOrd="0" presId="urn:microsoft.com/office/officeart/2005/8/layout/cycle2"/>
    <dgm:cxn modelId="{6F3D5D16-40F9-4237-B727-8E744D479BEF}" type="presParOf" srcId="{1C2EB2BE-2C0F-45AC-8AE9-9661C55AEF01}" destId="{7D1C219C-E633-4411-B2C9-0A4CFC3225EC}" srcOrd="0" destOrd="0" presId="urn:microsoft.com/office/officeart/2005/8/layout/cycle2"/>
    <dgm:cxn modelId="{34437761-C231-431F-A335-F5A2FEA6FF2C}" type="presParOf" srcId="{631648CD-85B6-488F-ACB5-403B4A43D6F7}" destId="{28274458-907D-4081-AFBF-D28C94D0E0D9}" srcOrd="6" destOrd="0" presId="urn:microsoft.com/office/officeart/2005/8/layout/cycle2"/>
    <dgm:cxn modelId="{CC6DC701-3D9B-425F-AC56-788B898483F9}" type="presParOf" srcId="{631648CD-85B6-488F-ACB5-403B4A43D6F7}" destId="{1A596258-918D-4B2C-B401-428E1253244C}" srcOrd="7" destOrd="0" presId="urn:microsoft.com/office/officeart/2005/8/layout/cycle2"/>
    <dgm:cxn modelId="{06F5D1CC-3C47-414B-A272-049A00D9F9AE}" type="presParOf" srcId="{1A596258-918D-4B2C-B401-428E1253244C}" destId="{45704603-5CEE-4835-9CF1-843DF609B02C}" srcOrd="0" destOrd="0" presId="urn:microsoft.com/office/officeart/2005/8/layout/cycle2"/>
    <dgm:cxn modelId="{EA7D26C9-00B1-44F5-8250-C5F27FAA0D9E}" type="presParOf" srcId="{631648CD-85B6-488F-ACB5-403B4A43D6F7}" destId="{65CABA17-87CC-4413-8C57-9D3E1382C0CD}" srcOrd="8" destOrd="0" presId="urn:microsoft.com/office/officeart/2005/8/layout/cycle2"/>
    <dgm:cxn modelId="{56655A33-E477-41F2-8EC5-BD118D2F9836}" type="presParOf" srcId="{631648CD-85B6-488F-ACB5-403B4A43D6F7}" destId="{1D575BD3-22DA-47FC-8DDA-47B7F99E64AD}" srcOrd="9" destOrd="0" presId="urn:microsoft.com/office/officeart/2005/8/layout/cycle2"/>
    <dgm:cxn modelId="{8EFBE8FC-D0A2-4673-83C7-ACCD94414122}" type="presParOf" srcId="{1D575BD3-22DA-47FC-8DDA-47B7F99E64AD}" destId="{C4CB0128-289C-4F31-8547-452EB5677A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4B85D-D23D-4B34-AD1D-E62A1341416E}">
      <dsp:nvSpPr>
        <dsp:cNvPr id="0" name=""/>
        <dsp:cNvSpPr/>
      </dsp:nvSpPr>
      <dsp:spPr>
        <a:xfrm>
          <a:off x="0" y="0"/>
          <a:ext cx="3661531" cy="638420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7E03B-15FA-422F-9A73-2EA564174E37}">
      <dsp:nvSpPr>
        <dsp:cNvPr id="0" name=""/>
        <dsp:cNvSpPr/>
      </dsp:nvSpPr>
      <dsp:spPr>
        <a:xfrm>
          <a:off x="680325" y="276348"/>
          <a:ext cx="6908887" cy="12318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STEAM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yondashuvi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samaradorligiga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qanday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ta’sir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qiladi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461" y="336484"/>
        <a:ext cx="6788615" cy="1111625"/>
      </dsp:txXfrm>
    </dsp:sp>
    <dsp:sp modelId="{BC961B7B-4BE2-445D-A8E9-FF4D139F889A}">
      <dsp:nvSpPr>
        <dsp:cNvPr id="0" name=""/>
        <dsp:cNvSpPr/>
      </dsp:nvSpPr>
      <dsp:spPr>
        <a:xfrm>
          <a:off x="246740" y="1944216"/>
          <a:ext cx="7947025" cy="3821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asosiy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g’oyasi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shundan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iboratki</a:t>
          </a:r>
          <a:r>
            <a:rPr lang="en-US" sz="2800" kern="1200" dirty="0" smtClean="0"/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amaliyot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nazariy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bilimlar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singari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muhimdir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Ya’ni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o’rganish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paytida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biz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nafaqat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miyamiz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balki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qo’limiz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ishlashimiz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Faqat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sinf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devorlarida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o’rganish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tez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o’zgaruvchan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dunyo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hamqadam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emas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STEAM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yondashuvining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asosiy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farqi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shundaki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bolalar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turli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xil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mavzularni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muvaffaqiyatli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o’rganish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miyani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ham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qo’llarini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ishlatadilar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olgan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bilimlarni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o’zlari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uqib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oladilar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05" y="2130781"/>
        <a:ext cx="7573895" cy="3448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0D3F5-13BA-4407-829C-F2C16F17A722}">
      <dsp:nvSpPr>
        <dsp:cNvPr id="0" name=""/>
        <dsp:cNvSpPr/>
      </dsp:nvSpPr>
      <dsp:spPr>
        <a:xfrm>
          <a:off x="1" y="0"/>
          <a:ext cx="7818088" cy="6143668"/>
        </a:xfrm>
        <a:prstGeom prst="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9EDE3-4465-46C1-8215-2CFD88800339}">
      <dsp:nvSpPr>
        <dsp:cNvPr id="0" name=""/>
        <dsp:cNvSpPr/>
      </dsp:nvSpPr>
      <dsp:spPr>
        <a:xfrm>
          <a:off x="0" y="45819"/>
          <a:ext cx="7815389" cy="576175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28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STEAM </a:t>
          </a:r>
          <a:r>
            <a:rPr lang="en-US" sz="2800" b="1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ta’limi</a:t>
          </a:r>
          <a:r>
            <a:rPr lang="en-US" sz="28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nafaqat</a:t>
          </a:r>
          <a:r>
            <a:rPr lang="en-US" sz="28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o’qitish</a:t>
          </a:r>
          <a:r>
            <a:rPr lang="en-US" sz="28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usuli</a:t>
          </a:r>
          <a:r>
            <a:rPr lang="en-US" sz="28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</a:t>
          </a:r>
          <a:r>
            <a:rPr lang="en-US" sz="2800" b="1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balki</a:t>
          </a:r>
          <a:r>
            <a:rPr lang="en-US" sz="28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fikrlash</a:t>
          </a:r>
          <a:r>
            <a:rPr lang="en-US" sz="28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tarzidir</a:t>
          </a:r>
          <a:r>
            <a:rPr lang="en-US" sz="28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 </a:t>
          </a:r>
          <a:endParaRPr lang="ru-RU" sz="2800" b="1" kern="1200" dirty="0" smtClean="0">
            <a:solidFill>
              <a:srgbClr val="0070C0"/>
            </a:solidFill>
            <a:effectLst/>
            <a:latin typeface="Times New Roman"/>
            <a:ea typeface="Times New Roman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STEAM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ta’lim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muhitida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bolalar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bilimga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ega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bo’ladilar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va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darhol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undan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foydalanishni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o’rganadilar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Shuning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uchun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ular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o’sib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ulg’ayganlarida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va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hayotiy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muammolarga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duch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kelganda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atrof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muhitning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ifloslanishi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yoki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global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iqlim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o’zgarishi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bo’ladimi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bunday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murakkab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masalalarni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faqat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turli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sohalardagi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bilimlarga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tayanib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va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​​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birgalikda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ishlash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orqali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hal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qilish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mumkinligini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tushunadilar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 Bu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erda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faqat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bitta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mavzu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bo’yicha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bilimga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tayanish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etarli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emas</a:t>
          </a:r>
          <a:r>
            <a:rPr lang="en-US" sz="2800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</a:t>
          </a:r>
          <a:endParaRPr lang="ru-RU" sz="2800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266" y="327085"/>
        <a:ext cx="7252857" cy="5199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A695C-BBB5-4B01-B8A3-85B19C6A861F}">
      <dsp:nvSpPr>
        <dsp:cNvPr id="0" name=""/>
        <dsp:cNvSpPr/>
      </dsp:nvSpPr>
      <dsp:spPr>
        <a:xfrm>
          <a:off x="2548491" y="-4152"/>
          <a:ext cx="2597866" cy="131288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ommaviy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8940" y="188115"/>
        <a:ext cx="1836968" cy="928348"/>
      </dsp:txXfrm>
    </dsp:sp>
    <dsp:sp modelId="{C120A2B8-4CEA-4FC0-A182-A3ACF01356A3}">
      <dsp:nvSpPr>
        <dsp:cNvPr id="0" name=""/>
        <dsp:cNvSpPr/>
      </dsp:nvSpPr>
      <dsp:spPr>
        <a:xfrm rot="1576980">
          <a:off x="4853520" y="987011"/>
          <a:ext cx="240553" cy="44309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57250" y="1059652"/>
        <a:ext cx="168387" cy="265859"/>
      </dsp:txXfrm>
    </dsp:sp>
    <dsp:sp modelId="{0416AA66-2C1B-45FA-ADAE-18E96BDB05EA}">
      <dsp:nvSpPr>
        <dsp:cNvPr id="0" name=""/>
        <dsp:cNvSpPr/>
      </dsp:nvSpPr>
      <dsp:spPr>
        <a:xfrm>
          <a:off x="4734468" y="1134705"/>
          <a:ext cx="2837966" cy="131288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individual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0078" y="1326972"/>
        <a:ext cx="2006746" cy="928348"/>
      </dsp:txXfrm>
    </dsp:sp>
    <dsp:sp modelId="{1BF2B062-57A9-4AA0-B9F9-EDFE7A1BB26B}">
      <dsp:nvSpPr>
        <dsp:cNvPr id="0" name=""/>
        <dsp:cNvSpPr/>
      </dsp:nvSpPr>
      <dsp:spPr>
        <a:xfrm rot="6577188">
          <a:off x="5732216" y="2420539"/>
          <a:ext cx="235796" cy="44309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5779462" y="2475842"/>
        <a:ext cx="165057" cy="265859"/>
      </dsp:txXfrm>
    </dsp:sp>
    <dsp:sp modelId="{7BB4DB19-7EBC-45E9-8EBE-45056BA7137C}">
      <dsp:nvSpPr>
        <dsp:cNvPr id="0" name=""/>
        <dsp:cNvSpPr/>
      </dsp:nvSpPr>
      <dsp:spPr>
        <a:xfrm>
          <a:off x="3760757" y="2852005"/>
          <a:ext cx="3553277" cy="133467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kombinatsiyalash</a:t>
          </a:r>
          <a:endParaRPr lang="en-US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1122" y="3047464"/>
        <a:ext cx="2512547" cy="943758"/>
      </dsp:txXfrm>
    </dsp:sp>
    <dsp:sp modelId="{1C2EB2BE-2C0F-45AC-8AE9-9661C55AEF01}">
      <dsp:nvSpPr>
        <dsp:cNvPr id="0" name=""/>
        <dsp:cNvSpPr/>
      </dsp:nvSpPr>
      <dsp:spPr>
        <a:xfrm rot="10729715">
          <a:off x="3469183" y="3336120"/>
          <a:ext cx="387800" cy="44309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85511" y="3423550"/>
        <a:ext cx="271460" cy="265859"/>
      </dsp:txXfrm>
    </dsp:sp>
    <dsp:sp modelId="{28274458-907D-4081-AFBF-D28C94D0E0D9}">
      <dsp:nvSpPr>
        <dsp:cNvPr id="0" name=""/>
        <dsp:cNvSpPr/>
      </dsp:nvSpPr>
      <dsp:spPr>
        <a:xfrm>
          <a:off x="473279" y="2934911"/>
          <a:ext cx="3085077" cy="131288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guruhli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5078" y="3127178"/>
        <a:ext cx="2181479" cy="928348"/>
      </dsp:txXfrm>
    </dsp:sp>
    <dsp:sp modelId="{1A596258-918D-4B2C-B401-428E1253244C}">
      <dsp:nvSpPr>
        <dsp:cNvPr id="0" name=""/>
        <dsp:cNvSpPr/>
      </dsp:nvSpPr>
      <dsp:spPr>
        <a:xfrm rot="15490782">
          <a:off x="1775857" y="2581592"/>
          <a:ext cx="150005" cy="44309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802967" y="2692234"/>
        <a:ext cx="105004" cy="265859"/>
      </dsp:txXfrm>
    </dsp:sp>
    <dsp:sp modelId="{65CABA17-87CC-4413-8C57-9D3E1382C0CD}">
      <dsp:nvSpPr>
        <dsp:cNvPr id="0" name=""/>
        <dsp:cNvSpPr/>
      </dsp:nvSpPr>
      <dsp:spPr>
        <a:xfrm>
          <a:off x="285751" y="1350733"/>
          <a:ext cx="2797056" cy="131288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o’z-o’zini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370" y="1543000"/>
        <a:ext cx="1977818" cy="928348"/>
      </dsp:txXfrm>
    </dsp:sp>
    <dsp:sp modelId="{1D575BD3-22DA-47FC-8DDA-47B7F99E64AD}">
      <dsp:nvSpPr>
        <dsp:cNvPr id="0" name=""/>
        <dsp:cNvSpPr/>
      </dsp:nvSpPr>
      <dsp:spPr>
        <a:xfrm rot="19676341">
          <a:off x="2610633" y="1105751"/>
          <a:ext cx="318202" cy="443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617913" y="1219706"/>
        <a:ext cx="222741" cy="26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2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62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3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85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2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935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847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48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48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29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639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364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54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432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457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313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7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097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123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661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98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1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4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17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838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564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90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837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934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711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010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34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59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845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79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5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90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814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285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881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804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5955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21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041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090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4911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2874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967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791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555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470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0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242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4355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3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191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397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8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42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6420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9816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17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75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2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08B3-65AD-43B7-B35E-6711837A2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5C4A-70E2-4B84-AE2F-58D2CCA628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7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1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48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53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90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ctr"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STEAM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ta’lim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Iqtidorli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o’quvchilarni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o’qitish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. </a:t>
            </a:r>
            <a:endParaRPr lang="en-US" sz="32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R="179705" algn="ctr"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REJA: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3200" dirty="0" smtClean="0">
                <a:latin typeface="Times New Roman"/>
                <a:ea typeface="Times New Roman"/>
                <a:cs typeface="Batang"/>
              </a:rPr>
              <a:t>STEAM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ta</a:t>
            </a:r>
            <a:r>
              <a:rPr lang="en-US" sz="3200" dirty="0" err="1">
                <a:latin typeface="Times New Roman"/>
                <a:ea typeface="Times New Roman"/>
              </a:rPr>
              <a:t>’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limning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qo</a:t>
            </a:r>
            <a:r>
              <a:rPr lang="en-US" sz="3200" dirty="0" err="1">
                <a:latin typeface="Times New Roman"/>
                <a:ea typeface="Times New Roman"/>
              </a:rPr>
              <a:t>’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llanishi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va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samaradorligi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va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afzalliklari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>
                <a:latin typeface="Times New Roman"/>
                <a:ea typeface="Times New Roman"/>
                <a:cs typeface="Batang"/>
              </a:rPr>
              <a:t>Ta</a:t>
            </a:r>
            <a:r>
              <a:rPr lang="en-US" sz="3200" dirty="0" err="1">
                <a:latin typeface="Times New Roman"/>
                <a:ea typeface="Times New Roman"/>
              </a:rPr>
              <a:t>ʼ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lim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dasturlari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va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Batang"/>
              </a:rPr>
              <a:t>darsliklarni</a:t>
            </a:r>
            <a:r>
              <a:rPr lang="en-US" sz="32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  <a:cs typeface="Batang"/>
              </a:rPr>
              <a:t>takomillashtirish</a:t>
            </a:r>
            <a:endParaRPr lang="ru-RU" sz="3200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3200" kern="1800" dirty="0" err="1">
                <a:latin typeface="Times New Roman"/>
                <a:ea typeface="Times New Roman"/>
                <a:cs typeface="Batang"/>
              </a:rPr>
              <a:t>Maktablarda</a:t>
            </a:r>
            <a:r>
              <a:rPr lang="en-US" sz="3200" kern="18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kern="1800" dirty="0" err="1">
                <a:latin typeface="Times New Roman"/>
                <a:ea typeface="Times New Roman"/>
                <a:cs typeface="Batang"/>
              </a:rPr>
              <a:t>ta</a:t>
            </a:r>
            <a:r>
              <a:rPr lang="en-US" sz="3200" kern="1800" dirty="0" err="1">
                <a:latin typeface="Times New Roman"/>
                <a:ea typeface="Times New Roman"/>
              </a:rPr>
              <a:t>ʼ</a:t>
            </a:r>
            <a:r>
              <a:rPr lang="en-US" sz="3200" kern="1800" dirty="0" err="1">
                <a:latin typeface="Times New Roman"/>
                <a:ea typeface="Times New Roman"/>
                <a:cs typeface="Batang"/>
              </a:rPr>
              <a:t>lim</a:t>
            </a:r>
            <a:r>
              <a:rPr lang="en-US" sz="3200" kern="18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kern="1800" dirty="0" err="1">
                <a:latin typeface="Times New Roman"/>
                <a:ea typeface="Times New Roman"/>
                <a:cs typeface="Batang"/>
              </a:rPr>
              <a:t>sifatini</a:t>
            </a:r>
            <a:r>
              <a:rPr lang="en-US" sz="3200" kern="18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kern="1800" dirty="0" err="1">
                <a:latin typeface="Times New Roman"/>
                <a:ea typeface="Times New Roman"/>
                <a:cs typeface="Batang"/>
              </a:rPr>
              <a:t>oshirish</a:t>
            </a:r>
            <a:r>
              <a:rPr lang="en-US" sz="3200" kern="18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kern="1800" dirty="0" err="1">
                <a:latin typeface="Times New Roman"/>
                <a:ea typeface="Times New Roman"/>
                <a:cs typeface="Batang"/>
              </a:rPr>
              <a:t>ustuvor</a:t>
            </a:r>
            <a:r>
              <a:rPr lang="en-US" sz="3200" kern="18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kern="1800" dirty="0" err="1">
                <a:latin typeface="Times New Roman"/>
                <a:ea typeface="Times New Roman"/>
                <a:cs typeface="Batang"/>
              </a:rPr>
              <a:t>vazifa</a:t>
            </a:r>
            <a:r>
              <a:rPr lang="en-US" sz="3200" kern="1800" dirty="0">
                <a:latin typeface="Times New Roman"/>
                <a:ea typeface="Times New Roman"/>
                <a:cs typeface="Batang"/>
              </a:rPr>
              <a:t> </a:t>
            </a:r>
            <a:r>
              <a:rPr lang="en-US" sz="3200" kern="1800" dirty="0" err="1">
                <a:latin typeface="Times New Roman"/>
                <a:ea typeface="Times New Roman"/>
                <a:cs typeface="Batang"/>
              </a:rPr>
              <a:t>sifatida</a:t>
            </a:r>
            <a:r>
              <a:rPr lang="en-US" sz="3200" kern="1800" dirty="0">
                <a:latin typeface="Times New Roman"/>
                <a:ea typeface="Times New Roman"/>
                <a:cs typeface="Batang"/>
              </a:rPr>
              <a:t>:</a:t>
            </a:r>
            <a:endParaRPr lang="ru-RU" sz="3200" dirty="0"/>
          </a:p>
          <a:p>
            <a:pPr marR="179705" algn="just">
              <a:spcAft>
                <a:spcPts val="0"/>
              </a:spcAft>
            </a:pPr>
            <a:endParaRPr lang="en-US" sz="32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3912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101879277"/>
              </p:ext>
            </p:extLst>
          </p:nvPr>
        </p:nvGraphicFramePr>
        <p:xfrm>
          <a:off x="179512" y="116632"/>
          <a:ext cx="8496944" cy="638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67373045"/>
              </p:ext>
            </p:extLst>
          </p:nvPr>
        </p:nvGraphicFramePr>
        <p:xfrm>
          <a:off x="714348" y="285728"/>
          <a:ext cx="781809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124744"/>
            <a:ext cx="8786874" cy="4968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STEAM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yondashuvi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bizning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ta’lim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ta’limga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bo’lgan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qarashimizni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o’zgartirmoqda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. </a:t>
            </a:r>
            <a:endParaRPr lang="ru-RU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Amaliy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qobiliyatga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e’tibor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berib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talabalar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o’zlarining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irodasini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ijodkorligini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moslashuvchanligini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rivojlantiradi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boshqalar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bilan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hamkorlik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qilishni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o’rganadi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Ushbu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ko’nikmalar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bilimlar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asosiy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ta’lim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vazifasini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tashkil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etadi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ya’ni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bu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butun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ta’lim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tizimi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nimaga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intilishini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belgilaydi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2195736" y="0"/>
            <a:ext cx="2808312" cy="1268760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4283970" y="19396"/>
            <a:ext cx="2736304" cy="1249364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539554" y="188640"/>
            <a:ext cx="8352928" cy="640871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spcAft>
                <a:spcPts val="0"/>
              </a:spcAft>
            </a:pPr>
            <a:r>
              <a:rPr lang="en-US" sz="2400" b="1" dirty="0" err="1" smtClean="0">
                <a:latin typeface="Times New Roman"/>
                <a:ea typeface="Times New Roman"/>
              </a:rPr>
              <a:t>Ta’limga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ushbu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yangi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yondashuv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qanday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paydo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bo’ldi</a:t>
            </a:r>
            <a:r>
              <a:rPr lang="en-US" sz="2400" b="1" dirty="0">
                <a:latin typeface="Times New Roman"/>
                <a:ea typeface="Times New Roman"/>
              </a:rPr>
              <a:t>?</a:t>
            </a:r>
            <a:endParaRPr lang="ru-RU" sz="24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Bu </a:t>
            </a:r>
            <a:r>
              <a:rPr lang="en-US" sz="2400" dirty="0" err="1">
                <a:latin typeface="Times New Roman"/>
                <a:ea typeface="Times New Roman"/>
              </a:rPr>
              <a:t>nazariya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amaliyotni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birlashtirishning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mantiqiy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natijasidir</a:t>
            </a:r>
            <a:r>
              <a:rPr lang="en-US" sz="2400" dirty="0">
                <a:latin typeface="Times New Roman"/>
                <a:ea typeface="Times New Roman"/>
              </a:rPr>
              <a:t>. STEAM </a:t>
            </a:r>
            <a:r>
              <a:rPr lang="en-US" sz="2400" dirty="0" err="1">
                <a:latin typeface="Times New Roman"/>
                <a:ea typeface="Times New Roman"/>
              </a:rPr>
              <a:t>Amerikada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ishlab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chiqilgan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Ba’zi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maktablar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bitiruvchilarning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martabalarini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e’tiborga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olishdi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fan, </a:t>
            </a:r>
            <a:r>
              <a:rPr lang="en-US" sz="2400" dirty="0" err="1">
                <a:latin typeface="Times New Roman"/>
                <a:ea typeface="Times New Roman"/>
              </a:rPr>
              <a:t>texnologiya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muhandislik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matematika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kabi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fanlarni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birlashtirishga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qaror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qilishdi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STEM </a:t>
            </a:r>
            <a:r>
              <a:rPr lang="en-US" sz="2400" dirty="0" err="1">
                <a:latin typeface="Times New Roman"/>
                <a:ea typeface="Times New Roman"/>
              </a:rPr>
              <a:t>tizimi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shu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tarzda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shakllandi</a:t>
            </a:r>
            <a:r>
              <a:rPr lang="en-US" sz="2400" dirty="0">
                <a:latin typeface="Times New Roman"/>
                <a:ea typeface="Times New Roman"/>
              </a:rPr>
              <a:t>. (Fan, </a:t>
            </a:r>
            <a:r>
              <a:rPr lang="en-US" sz="2400" dirty="0" err="1">
                <a:latin typeface="Times New Roman"/>
                <a:ea typeface="Times New Roman"/>
              </a:rPr>
              <a:t>texnika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muhandislik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matematika</a:t>
            </a:r>
            <a:r>
              <a:rPr lang="en-US" sz="2400" dirty="0">
                <a:latin typeface="Times New Roman"/>
                <a:ea typeface="Times New Roman"/>
              </a:rPr>
              <a:t>). </a:t>
            </a:r>
            <a:r>
              <a:rPr lang="en-US" sz="2400" dirty="0" err="1">
                <a:latin typeface="Times New Roman"/>
                <a:ea typeface="Times New Roman"/>
              </a:rPr>
              <a:t>Keyinchalik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erda</a:t>
            </a:r>
            <a:r>
              <a:rPr lang="en-US" sz="2400" dirty="0">
                <a:latin typeface="Times New Roman"/>
                <a:ea typeface="Times New Roman"/>
              </a:rPr>
              <a:t> Art </a:t>
            </a:r>
            <a:r>
              <a:rPr lang="en-US" sz="2400" dirty="0" err="1">
                <a:latin typeface="Times New Roman"/>
                <a:ea typeface="Times New Roman"/>
              </a:rPr>
              <a:t>qo’shildi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endi</a:t>
            </a:r>
            <a:r>
              <a:rPr lang="en-US" sz="2400" dirty="0">
                <a:latin typeface="Times New Roman"/>
                <a:ea typeface="Times New Roman"/>
              </a:rPr>
              <a:t> STEAM </a:t>
            </a:r>
            <a:r>
              <a:rPr lang="en-US" sz="2400" dirty="0" err="1">
                <a:latin typeface="Times New Roman"/>
                <a:ea typeface="Times New Roman"/>
              </a:rPr>
              <a:t>oxirigacha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shakllandi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O’qituvchilar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ushbu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mavzular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aniqrog’i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ushbu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fanlardan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bilimlar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kelajakda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talabalarning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yuqori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malakali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mutaxassis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bo’lib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etishishiga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yordam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beradi</a:t>
            </a:r>
            <a:r>
              <a:rPr lang="en-US" sz="2400" dirty="0">
                <a:latin typeface="Times New Roman"/>
                <a:ea typeface="Times New Roman"/>
              </a:rPr>
              <a:t>, deb </a:t>
            </a:r>
            <a:r>
              <a:rPr lang="en-US" sz="2400" dirty="0" err="1">
                <a:latin typeface="Times New Roman"/>
                <a:ea typeface="Times New Roman"/>
              </a:rPr>
              <a:t>hisoblashadi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Oxir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oqibat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bolalar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yaxshi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olishga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intilishadi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darhol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amalda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qo’llashadi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9-11-24-20-33-41-743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Багетная рамка 2"/>
          <p:cNvSpPr/>
          <p:nvPr/>
        </p:nvSpPr>
        <p:spPr>
          <a:xfrm>
            <a:off x="1000103" y="357166"/>
            <a:ext cx="7286676" cy="1214446"/>
          </a:xfrm>
          <a:prstGeom prst="beve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Nazoratning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72243148"/>
              </p:ext>
            </p:extLst>
          </p:nvPr>
        </p:nvGraphicFramePr>
        <p:xfrm>
          <a:off x="785786" y="1700808"/>
          <a:ext cx="7715304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23528" y="404664"/>
            <a:ext cx="8358246" cy="580015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</a:rPr>
              <a:t>STEAM </a:t>
            </a:r>
            <a:r>
              <a:rPr lang="en-US" sz="3200" dirty="0" err="1">
                <a:latin typeface="Times New Roman"/>
                <a:ea typeface="Times New Roman"/>
              </a:rPr>
              <a:t>yondashuvi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bizni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olgan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bilimlarni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haqiqiy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ko’nikmalar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bilan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birlashtirishga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o’rgatadi</a:t>
            </a:r>
            <a:r>
              <a:rPr lang="en-US" sz="3200" dirty="0">
                <a:latin typeface="Times New Roman"/>
                <a:ea typeface="Times New Roman"/>
              </a:rPr>
              <a:t>. Bu </a:t>
            </a:r>
            <a:r>
              <a:rPr lang="en-US" sz="3200" dirty="0" err="1">
                <a:latin typeface="Times New Roman"/>
                <a:ea typeface="Times New Roman"/>
              </a:rPr>
              <a:t>maktab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o’quvchilariga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nafaqat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ba’zi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g’oyalarga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ega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bo’lish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balki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ularni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amalda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qo’llash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amalga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oshirish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imkoniyatini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beradi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O’sha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haqiqatda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ishlatilishi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mumkin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bo’lgan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bilimgina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haqiqatan</a:t>
            </a:r>
            <a:r>
              <a:rPr lang="en-US" sz="3200" dirty="0">
                <a:latin typeface="Times New Roman"/>
                <a:ea typeface="Times New Roman"/>
              </a:rPr>
              <a:t> ham </a:t>
            </a:r>
            <a:r>
              <a:rPr lang="en-US" sz="3200" dirty="0" err="1">
                <a:latin typeface="Times New Roman"/>
                <a:ea typeface="Times New Roman"/>
              </a:rPr>
              <a:t>qadrlidir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21" y="85723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 </a:t>
            </a:r>
            <a:r>
              <a:rPr lang="en-US" dirty="0" err="1" smtClean="0"/>
              <a:t>inson</a:t>
            </a:r>
            <a:r>
              <a:rPr lang="en-US" dirty="0" smtClean="0"/>
              <a:t>  </a:t>
            </a:r>
            <a:r>
              <a:rPr lang="en-US" dirty="0" err="1" smtClean="0"/>
              <a:t>ekansan</a:t>
            </a:r>
            <a:r>
              <a:rPr lang="en-US" dirty="0" smtClean="0"/>
              <a:t>,  </a:t>
            </a:r>
            <a:r>
              <a:rPr lang="en-US" dirty="0" err="1" smtClean="0"/>
              <a:t>xalq</a:t>
            </a:r>
            <a:r>
              <a:rPr lang="en-US" dirty="0" smtClean="0"/>
              <a:t>  </a:t>
            </a:r>
            <a:r>
              <a:rPr lang="en-US" dirty="0" err="1" smtClean="0"/>
              <a:t>manfaati</a:t>
            </a:r>
            <a:r>
              <a:rPr lang="en-US" dirty="0" smtClean="0"/>
              <a:t>  </a:t>
            </a:r>
            <a:r>
              <a:rPr lang="en-US" dirty="0" err="1" smtClean="0"/>
              <a:t>yo’lida</a:t>
            </a:r>
            <a:r>
              <a:rPr lang="en-US" dirty="0" smtClean="0"/>
              <a:t>  </a:t>
            </a:r>
            <a:r>
              <a:rPr lang="en-US" dirty="0" err="1" smtClean="0"/>
              <a:t>harakat</a:t>
            </a:r>
            <a:r>
              <a:rPr lang="en-US" dirty="0" smtClean="0"/>
              <a:t>  </a:t>
            </a:r>
            <a:r>
              <a:rPr lang="en-US" dirty="0" err="1" smtClean="0"/>
              <a:t>qil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5" name="Рисунок 4" descr="1554286479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6513" y="670924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</a:rPr>
              <a:t>Oʼzbekiston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Respublikasi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Xalq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taʼlimi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vazirligi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taʼlim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sifatini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oshirish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boʼyicha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qator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ishlarni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amalga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oshirib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kelmoqda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Times New Roman"/>
              </a:rPr>
              <a:t>Taʼlim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sifatini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baholash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tizimini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yaratish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en-US" sz="2400" dirty="0" err="1" smtClean="0">
                <a:latin typeface="Times New Roman"/>
                <a:ea typeface="Times New Roman"/>
              </a:rPr>
              <a:t>Barcha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vazirliklar</a:t>
            </a:r>
            <a:r>
              <a:rPr lang="en-US" sz="2400" dirty="0" smtClean="0">
                <a:latin typeface="Times New Roman"/>
                <a:ea typeface="Times New Roman"/>
              </a:rPr>
              <a:t>  </a:t>
            </a:r>
            <a:r>
              <a:rPr lang="en-US" sz="2400" dirty="0" err="1">
                <a:latin typeface="Times New Roman"/>
                <a:ea typeface="Times New Roman"/>
              </a:rPr>
              <a:t>mamlakatimizda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taʼlim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sifatini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baholash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tizimini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oʼrganib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chiqdi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Oʼrganish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natijalari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shuni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koʼrsatdiki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shu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paytgacha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taʼlim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tizimi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sifati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yagona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yondashuvga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asoslangan</a:t>
            </a:r>
            <a:r>
              <a:rPr lang="en-US" sz="2400" dirty="0">
                <a:latin typeface="Times New Roman"/>
                <a:ea typeface="Times New Roman"/>
              </a:rPr>
              <a:t> real </a:t>
            </a:r>
            <a:r>
              <a:rPr lang="en-US" sz="2400" dirty="0" err="1">
                <a:latin typeface="Times New Roman"/>
                <a:ea typeface="Times New Roman"/>
              </a:rPr>
              <a:t>holatni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baholovchi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tizim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boʼlmagan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Shu</a:t>
            </a:r>
            <a:r>
              <a:rPr lang="en-US" sz="2400" dirty="0">
                <a:latin typeface="Times New Roman"/>
                <a:ea typeface="Times New Roman"/>
              </a:rPr>
              <a:t> bois </a:t>
            </a:r>
            <a:r>
              <a:rPr lang="en-US" sz="2400" dirty="0" err="1">
                <a:latin typeface="Times New Roman"/>
                <a:ea typeface="Times New Roman"/>
              </a:rPr>
              <a:t>taʼlim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sifatini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aniqlash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uchun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necha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tashqi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manbalar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maʼlumoti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oʼrganilib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xalqaro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tajribalar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amaliyotga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joriy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etilgan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holda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shaffof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hamda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obʼektiv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baholash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mezonlari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yaratilmoqda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8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467545" y="316396"/>
            <a:ext cx="8208913" cy="6552728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140" algn="ctr">
              <a:tabLst>
                <a:tab pos="914400" algn="l"/>
              </a:tabLst>
            </a:pPr>
            <a:r>
              <a:rPr lang="en-US" sz="4000" dirty="0">
                <a:latin typeface="Times New Roman"/>
                <a:ea typeface="Times New Roman"/>
              </a:rPr>
              <a:t>“</a:t>
            </a:r>
            <a:r>
              <a:rPr lang="en-US" sz="4000" dirty="0" err="1">
                <a:latin typeface="Times New Roman"/>
                <a:ea typeface="Times New Roman"/>
              </a:rPr>
              <a:t>Ta’lim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sifatini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baholash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xalqaro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tadqiqotlarida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ishtirok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etish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O‘zbekistonga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nima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beradi</a:t>
            </a:r>
            <a:r>
              <a:rPr lang="en-US" sz="4000" dirty="0" smtClean="0">
                <a:latin typeface="Times New Roman"/>
                <a:ea typeface="Times New Roman"/>
              </a:rPr>
              <a:t>?”</a:t>
            </a:r>
            <a:endParaRPr lang="ru-RU" sz="2800" dirty="0">
              <a:solidFill>
                <a:srgbClr val="FF0000"/>
              </a:solidFill>
              <a:latin typeface="BalticaUzbek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81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51522" y="548680"/>
            <a:ext cx="8568951" cy="6192688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>
              <a:spcAft>
                <a:spcPts val="0"/>
              </a:spcAft>
            </a:pPr>
            <a:endParaRPr lang="en-US" sz="2800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1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Tadqiqotlarda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olingan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natijalar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mamlakatdagi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ta’lim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sifati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xalqaro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standartlarni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hisobga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holda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egallagan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o‘rni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to‘g‘risida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xulosalar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chiqarish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imkonini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beradi</a:t>
            </a:r>
            <a:r>
              <a:rPr lang="en-US" sz="2800" dirty="0">
                <a:latin typeface="Times New Roman"/>
                <a:ea typeface="Times New Roman"/>
              </a:rPr>
              <a:t>;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>2. </a:t>
            </a:r>
            <a:r>
              <a:rPr lang="en-US" sz="2800" dirty="0" err="1">
                <a:latin typeface="Times New Roman"/>
                <a:ea typeface="Times New Roman"/>
              </a:rPr>
              <a:t>Milliy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ta’lim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tizimini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isloh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qilish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ta’lim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mazmunini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pedagog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kadrlar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tayyorlash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ularni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malakasini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oshirish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dasturlarini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takomillashtirish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hamda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mutaxassislar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tomonidan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darsliklarning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yangi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avlodini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yaratishda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qo‘llaniladi</a:t>
            </a:r>
            <a:r>
              <a:rPr lang="en-US" sz="2800" dirty="0">
                <a:latin typeface="Times New Roman"/>
                <a:ea typeface="Times New Roman"/>
              </a:rPr>
              <a:t>;</a:t>
            </a:r>
            <a:br>
              <a:rPr lang="en-US" sz="2800" dirty="0">
                <a:latin typeface="Times New Roman"/>
                <a:ea typeface="Times New Roman"/>
              </a:rPr>
            </a:b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43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39554" y="332656"/>
            <a:ext cx="8136904" cy="6192688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580"/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Xalqaro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tadqiqotlar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ta’lim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sohasidagi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milliy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tadqiqotlarni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sifatli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o‘tkazishga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ijobiy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ta’sir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ko‘rsatadi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:</a:t>
            </a:r>
            <a:b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3200" dirty="0" smtClean="0">
                <a:solidFill>
                  <a:prstClr val="white"/>
                </a:solidFill>
                <a:latin typeface="Times New Roman"/>
                <a:ea typeface="Times New Roman"/>
              </a:rPr>
              <a:t>   4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Xalqaro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standartlar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darajasida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yuqori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iqtisodiy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samaraga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asoslangan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milliy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baholash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tizimini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yaratish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imkonini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/>
                <a:ea typeface="Times New Roman"/>
              </a:rPr>
              <a:t>beradi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51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2018\AppData\Roaming\PotPlayerMini\Capture\20-mavzu-Ta-limda-STEAM-yondashuv-Boshlang-ich-ta-lim-misoli.mp4_20221013_215943.3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33" y="0"/>
            <a:ext cx="92710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755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95537" y="332656"/>
            <a:ext cx="8352927" cy="6525344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140" algn="ctr">
              <a:tabLst>
                <a:tab pos="914400" algn="l"/>
                <a:tab pos="1066800" algn="l"/>
              </a:tabLst>
            </a:pPr>
            <a:r>
              <a:rPr lang="en-US" sz="2800" dirty="0" err="1">
                <a:latin typeface="Times New Roman"/>
                <a:ea typeface="Times New Roman"/>
              </a:rPr>
              <a:t>Xulosa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qilib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aytganda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shuni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ta’kidlashni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istardikki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an’anaviy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o’qitish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uslublari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taqqoslaganda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o’rta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maktabdagi</a:t>
            </a:r>
            <a:r>
              <a:rPr lang="en-US" sz="2800" dirty="0">
                <a:latin typeface="Times New Roman"/>
                <a:ea typeface="Times New Roman"/>
              </a:rPr>
              <a:t> STEAM </a:t>
            </a:r>
            <a:r>
              <a:rPr lang="en-US" sz="2800" dirty="0" err="1">
                <a:latin typeface="Times New Roman"/>
                <a:ea typeface="Times New Roman"/>
              </a:rPr>
              <a:t>yondashuvi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bolalarni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tajribalar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o’tkazishga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modellar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tuzishga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mustaqil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ravishda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musiqa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filmlar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yaratishga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o’z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g’oyalarini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haqiqatga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aylantirishga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yakuniy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mahsulotni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yaratishga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undaydi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Ushbu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ta’lim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yondashuvi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bolalarga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nazariya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amaliy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ko’nikmalarni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samarali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tarzda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birlashtirishga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imkon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beradi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universitetga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kirish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keyingi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o’qishni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osonlashtiradi</a:t>
            </a:r>
            <a:endParaRPr lang="en-US" sz="2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63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487" y="797169"/>
            <a:ext cx="71637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</a:rPr>
              <a:t>Adabiyotlar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endParaRPr lang="ru-RU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 </a:t>
            </a:r>
            <a:endParaRPr lang="ru-RU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prstClr val="black"/>
                </a:solidFill>
              </a:rPr>
              <a:t>Hoshimov</a:t>
            </a:r>
            <a:r>
              <a:rPr lang="en-US" sz="2000" b="1" dirty="0">
                <a:solidFill>
                  <a:prstClr val="black"/>
                </a:solidFill>
              </a:rPr>
              <a:t> K., </a:t>
            </a:r>
            <a:r>
              <a:rPr lang="en-US" sz="2000" b="1" dirty="0" err="1">
                <a:solidFill>
                  <a:prstClr val="black"/>
                </a:solidFill>
              </a:rPr>
              <a:t>Nishonova</a:t>
            </a:r>
            <a:r>
              <a:rPr lang="en-US" sz="2000" b="1" dirty="0">
                <a:solidFill>
                  <a:prstClr val="black"/>
                </a:solidFill>
              </a:rPr>
              <a:t> S., </a:t>
            </a:r>
            <a:r>
              <a:rPr lang="en-US" sz="2000" b="1" dirty="0" err="1">
                <a:solidFill>
                  <a:prstClr val="black"/>
                </a:solidFill>
              </a:rPr>
              <a:t>Inomova</a:t>
            </a:r>
            <a:r>
              <a:rPr lang="en-US" sz="2000" b="1" dirty="0">
                <a:solidFill>
                  <a:prstClr val="black"/>
                </a:solidFill>
              </a:rPr>
              <a:t> M., </a:t>
            </a:r>
            <a:r>
              <a:rPr lang="en-US" sz="2000" b="1" dirty="0" err="1">
                <a:solidFill>
                  <a:prstClr val="black"/>
                </a:solidFill>
              </a:rPr>
              <a:t>Hasanov</a:t>
            </a:r>
            <a:r>
              <a:rPr lang="en-US" sz="2000" b="1" dirty="0">
                <a:solidFill>
                  <a:prstClr val="black"/>
                </a:solidFill>
              </a:rPr>
              <a:t> R. </a:t>
            </a:r>
            <a:r>
              <a:rPr lang="en-US" sz="2000" b="1" dirty="0" err="1">
                <a:solidFill>
                  <a:prstClr val="black"/>
                </a:solidFill>
              </a:rPr>
              <a:t>Pedagogika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tarixi</a:t>
            </a:r>
            <a:r>
              <a:rPr lang="en-US" sz="2000" b="1" dirty="0">
                <a:solidFill>
                  <a:prstClr val="black"/>
                </a:solidFill>
              </a:rPr>
              <a:t>. – T.: </a:t>
            </a:r>
            <a:r>
              <a:rPr lang="en-US" sz="2000" b="1" dirty="0" err="1">
                <a:solidFill>
                  <a:prstClr val="black"/>
                </a:solidFill>
              </a:rPr>
              <a:t>O‘qituvchi</a:t>
            </a:r>
            <a:r>
              <a:rPr lang="en-US" sz="2000" b="1" dirty="0">
                <a:solidFill>
                  <a:prstClr val="black"/>
                </a:solidFill>
              </a:rPr>
              <a:t>, 1996. </a:t>
            </a:r>
            <a:endParaRPr lang="ru-RU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prstClr val="black"/>
                </a:solidFill>
              </a:rPr>
              <a:t>Hasanboev</a:t>
            </a:r>
            <a:r>
              <a:rPr lang="en-US" sz="2000" b="1" dirty="0">
                <a:solidFill>
                  <a:prstClr val="black"/>
                </a:solidFill>
              </a:rPr>
              <a:t> J., </a:t>
            </a:r>
            <a:r>
              <a:rPr lang="en-US" sz="2000" b="1" dirty="0" err="1">
                <a:solidFill>
                  <a:prstClr val="black"/>
                </a:solidFill>
              </a:rPr>
              <a:t>Hasanboeva</a:t>
            </a:r>
            <a:r>
              <a:rPr lang="en-US" sz="2000" b="1" dirty="0">
                <a:solidFill>
                  <a:prstClr val="black"/>
                </a:solidFill>
              </a:rPr>
              <a:t> O., </a:t>
            </a:r>
            <a:r>
              <a:rPr lang="en-US" sz="2000" b="1" dirty="0" err="1">
                <a:solidFill>
                  <a:prstClr val="black"/>
                </a:solidFill>
              </a:rPr>
              <a:t>Homidov</a:t>
            </a:r>
            <a:r>
              <a:rPr lang="en-US" sz="2000" b="1" dirty="0">
                <a:solidFill>
                  <a:prstClr val="black"/>
                </a:solidFill>
              </a:rPr>
              <a:t> H. </a:t>
            </a:r>
            <a:r>
              <a:rPr lang="en-US" sz="2000" b="1" dirty="0" err="1">
                <a:solidFill>
                  <a:prstClr val="black"/>
                </a:solidFill>
              </a:rPr>
              <a:t>Pedagogika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tarixi</a:t>
            </a:r>
            <a:r>
              <a:rPr lang="en-US" sz="2000" b="1" dirty="0">
                <a:solidFill>
                  <a:prstClr val="black"/>
                </a:solidFill>
              </a:rPr>
              <a:t>. – T.: </a:t>
            </a:r>
            <a:r>
              <a:rPr lang="en-US" sz="2000" b="1" dirty="0" err="1">
                <a:solidFill>
                  <a:prstClr val="black"/>
                </a:solidFill>
              </a:rPr>
              <a:t>O‘qituvchi</a:t>
            </a:r>
            <a:r>
              <a:rPr lang="en-US" sz="2000" b="1" dirty="0">
                <a:solidFill>
                  <a:prstClr val="black"/>
                </a:solidFill>
              </a:rPr>
              <a:t>, 1997. </a:t>
            </a:r>
            <a:endParaRPr lang="ru-RU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prstClr val="black"/>
                </a:solidFill>
              </a:rPr>
              <a:t>Safo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Ochil</a:t>
            </a:r>
            <a:r>
              <a:rPr lang="en-US" sz="2000" b="1" dirty="0">
                <a:solidFill>
                  <a:prstClr val="black"/>
                </a:solidFill>
              </a:rPr>
              <a:t>., </a:t>
            </a:r>
            <a:r>
              <a:rPr lang="en-US" sz="2000" b="1" dirty="0" err="1">
                <a:solidFill>
                  <a:prstClr val="black"/>
                </a:solidFill>
              </a:rPr>
              <a:t>Hoshimov</a:t>
            </a:r>
            <a:r>
              <a:rPr lang="en-US" sz="2000" b="1" dirty="0">
                <a:solidFill>
                  <a:prstClr val="black"/>
                </a:solidFill>
              </a:rPr>
              <a:t> K. </a:t>
            </a:r>
            <a:r>
              <a:rPr lang="en-US" sz="2000" b="1" dirty="0" err="1">
                <a:solidFill>
                  <a:prstClr val="black"/>
                </a:solidFill>
              </a:rPr>
              <a:t>O‘zbek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pedagogikasi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antologiyasi</a:t>
            </a:r>
            <a:r>
              <a:rPr lang="en-US" sz="2000" b="1" dirty="0">
                <a:solidFill>
                  <a:prstClr val="black"/>
                </a:solidFill>
              </a:rPr>
              <a:t>. – T.: </a:t>
            </a:r>
            <a:r>
              <a:rPr lang="en-US" sz="2000" b="1" dirty="0" err="1">
                <a:solidFill>
                  <a:prstClr val="black"/>
                </a:solidFill>
              </a:rPr>
              <a:t>O‘qituvchi</a:t>
            </a:r>
            <a:r>
              <a:rPr lang="en-US" sz="2000" b="1" dirty="0">
                <a:solidFill>
                  <a:prstClr val="black"/>
                </a:solidFill>
              </a:rPr>
              <a:t>, 1999. </a:t>
            </a:r>
            <a:endParaRPr lang="ru-RU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prstClr val="black"/>
                </a:solidFill>
              </a:rPr>
              <a:t>Hoshimov</a:t>
            </a:r>
            <a:r>
              <a:rPr lang="en-US" sz="2000" b="1" dirty="0">
                <a:solidFill>
                  <a:prstClr val="black"/>
                </a:solidFill>
              </a:rPr>
              <a:t> K., </a:t>
            </a:r>
            <a:r>
              <a:rPr lang="en-US" sz="2000" b="1" dirty="0" err="1">
                <a:solidFill>
                  <a:prstClr val="black"/>
                </a:solidFill>
              </a:rPr>
              <a:t>Safo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Ochil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O‘zbek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pedagogikasi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antologiyasi</a:t>
            </a:r>
            <a:r>
              <a:rPr lang="en-US" sz="2000" b="1" dirty="0">
                <a:solidFill>
                  <a:prstClr val="black"/>
                </a:solidFill>
              </a:rPr>
              <a:t>. – T.: </a:t>
            </a:r>
            <a:r>
              <a:rPr lang="en-US" sz="2000" b="1" dirty="0" err="1">
                <a:solidFill>
                  <a:prstClr val="black"/>
                </a:solidFill>
              </a:rPr>
              <a:t>O‘qituvchi</a:t>
            </a:r>
            <a:r>
              <a:rPr lang="en-US" sz="2000" b="1" dirty="0">
                <a:solidFill>
                  <a:prstClr val="black"/>
                </a:solidFill>
              </a:rPr>
              <a:t>, 2010. </a:t>
            </a:r>
            <a:endParaRPr lang="ru-RU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prstClr val="black"/>
                </a:solidFill>
              </a:rPr>
              <a:t>Dolimov</a:t>
            </a:r>
            <a:r>
              <a:rPr lang="en-US" sz="2000" b="1" dirty="0">
                <a:solidFill>
                  <a:prstClr val="black"/>
                </a:solidFill>
              </a:rPr>
              <a:t> U. </a:t>
            </a:r>
            <a:r>
              <a:rPr lang="en-US" sz="2000" b="1" dirty="0" err="1">
                <a:solidFill>
                  <a:prstClr val="black"/>
                </a:solidFill>
              </a:rPr>
              <a:t>Milliy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uyg‘onish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pedagogikasi</a:t>
            </a:r>
            <a:r>
              <a:rPr lang="en-US" sz="2000" b="1" dirty="0">
                <a:solidFill>
                  <a:prstClr val="black"/>
                </a:solidFill>
              </a:rPr>
              <a:t>. – T.: </a:t>
            </a:r>
            <a:r>
              <a:rPr lang="uz-Latn-UZ" sz="2000" b="1" dirty="0">
                <a:solidFill>
                  <a:prstClr val="black"/>
                </a:solidFill>
              </a:rPr>
              <a:t>NOSHIR, 2012.</a:t>
            </a:r>
            <a:endParaRPr lang="ru-RU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prstClr val="black"/>
                </a:solidFill>
              </a:rPr>
              <a:t>Ataeva</a:t>
            </a:r>
            <a:r>
              <a:rPr lang="en-US" sz="2000" b="1" dirty="0">
                <a:solidFill>
                  <a:prstClr val="black"/>
                </a:solidFill>
              </a:rPr>
              <a:t> N., </a:t>
            </a:r>
            <a:r>
              <a:rPr lang="en-US" sz="2000" b="1" dirty="0" err="1">
                <a:solidFill>
                  <a:prstClr val="black"/>
                </a:solidFill>
              </a:rPr>
              <a:t>Rasulova</a:t>
            </a:r>
            <a:r>
              <a:rPr lang="en-US" sz="2000" b="1" dirty="0">
                <a:solidFill>
                  <a:prstClr val="black"/>
                </a:solidFill>
              </a:rPr>
              <a:t> F., </a:t>
            </a:r>
            <a:r>
              <a:rPr lang="en-US" sz="2000" b="1" dirty="0" err="1">
                <a:solidFill>
                  <a:prstClr val="black"/>
                </a:solidFill>
              </a:rPr>
              <a:t>Hasanov</a:t>
            </a:r>
            <a:r>
              <a:rPr lang="en-US" sz="2000" b="1" dirty="0">
                <a:solidFill>
                  <a:prstClr val="black"/>
                </a:solidFill>
              </a:rPr>
              <a:t> S. </a:t>
            </a:r>
            <a:r>
              <a:rPr lang="en-US" sz="2000" b="1" dirty="0" err="1">
                <a:solidFill>
                  <a:prstClr val="black"/>
                </a:solidFill>
              </a:rPr>
              <a:t>Umumiy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pedagogika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Pedagogika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tarixi</a:t>
            </a:r>
            <a:r>
              <a:rPr lang="en-US" sz="2000" b="1" dirty="0">
                <a:solidFill>
                  <a:prstClr val="black"/>
                </a:solidFill>
              </a:rPr>
              <a:t>). – T.: “</a:t>
            </a:r>
            <a:r>
              <a:rPr lang="uz-Latn-UZ" sz="2000" b="1" dirty="0">
                <a:solidFill>
                  <a:prstClr val="black"/>
                </a:solidFill>
              </a:rPr>
              <a:t>Fan va texnoligiya”, 2011. </a:t>
            </a:r>
            <a:endParaRPr lang="ru-RU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z-Latn-UZ" sz="2000" b="1" dirty="0">
                <a:solidFill>
                  <a:prstClr val="black"/>
                </a:solidFill>
              </a:rPr>
              <a:t>M</a:t>
            </a:r>
            <a:r>
              <a:rPr lang="en-US" sz="2000" b="1" dirty="0">
                <a:solidFill>
                  <a:prstClr val="black"/>
                </a:solidFill>
              </a:rPr>
              <a:t>unis </a:t>
            </a:r>
            <a:r>
              <a:rPr lang="en-US" sz="2000" b="1" dirty="0" err="1">
                <a:solidFill>
                  <a:prstClr val="black"/>
                </a:solidFill>
              </a:rPr>
              <a:t>SHermuxammad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Savodi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ta’lim</a:t>
            </a:r>
            <a:r>
              <a:rPr lang="en-US" sz="2000" b="1" dirty="0">
                <a:solidFill>
                  <a:prstClr val="black"/>
                </a:solidFill>
              </a:rPr>
              <a:t>. – T.: </a:t>
            </a:r>
            <a:r>
              <a:rPr lang="en-US" sz="2000" b="1" dirty="0" err="1">
                <a:solidFill>
                  <a:prstClr val="black"/>
                </a:solidFill>
              </a:rPr>
              <a:t>O‘qituvchi</a:t>
            </a:r>
            <a:r>
              <a:rPr lang="en-US" sz="2000" b="1" dirty="0">
                <a:solidFill>
                  <a:prstClr val="black"/>
                </a:solidFill>
              </a:rPr>
              <a:t>, 1997.</a:t>
            </a:r>
            <a:endParaRPr lang="ru-RU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Muhammad </a:t>
            </a:r>
            <a:r>
              <a:rPr lang="en-US" sz="2000" b="1" dirty="0" err="1">
                <a:solidFill>
                  <a:prstClr val="black"/>
                </a:solidFill>
              </a:rPr>
              <a:t>Sodiq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Qoshg‘ariy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YAxshi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kishilar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odobi</a:t>
            </a:r>
            <a:r>
              <a:rPr lang="en-US" sz="2000" b="1" dirty="0">
                <a:solidFill>
                  <a:prstClr val="black"/>
                </a:solidFill>
              </a:rPr>
              <a:t>. – </a:t>
            </a:r>
            <a:r>
              <a:rPr lang="uz-Latn-UZ" sz="2000" b="1" dirty="0">
                <a:solidFill>
                  <a:prstClr val="black"/>
                </a:solidFill>
              </a:rPr>
              <a:t>T.: </a:t>
            </a:r>
            <a:r>
              <a:rPr lang="en-US" sz="2000" b="1" dirty="0" err="1">
                <a:solidFill>
                  <a:prstClr val="black"/>
                </a:solidFill>
              </a:rPr>
              <a:t>YAngi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asr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avlodi</a:t>
            </a:r>
            <a:r>
              <a:rPr lang="en-US" sz="2000" b="1" dirty="0">
                <a:solidFill>
                  <a:prstClr val="black"/>
                </a:solidFill>
              </a:rPr>
              <a:t>, 2002.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69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cuments\Ramka\451f02ce04de1c453beeb054b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604673">
            <a:off x="4571725" y="1691639"/>
            <a:ext cx="3358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ETIBORINGIZ UCHUN RAHMAT!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03381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2018\AppData\Roaming\PotPlayerMini\Capture\20-mavzu-Ta-limda-STEAM-yondashuv-Boshlang-ich-ta-lim-misoli.mp4_20221013_220237.33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3904" y="0"/>
            <a:ext cx="9407904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671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089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talablaridan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texnikaviy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konsepsiya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doirasida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integrasiyalashgan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o‘qitishdir.Integratsiyalashgan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ta‘limni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joriy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ko‘zlangan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ta‘lim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tasavvur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o‘rtasida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ta‘limi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yo‘nalishida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ko‘nikma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malakalarini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bog‘liqligini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ko‘rsatishda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sinfdan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mashg‘ulotlarda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loyihalashtirishga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yo‘naltirilgan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ijodkorligini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yangiliklar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207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9-11-24-20-33-02-532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857232"/>
            <a:ext cx="8501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  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2"/>
          <p:cNvSpPr/>
          <p:nvPr/>
        </p:nvSpPr>
        <p:spPr>
          <a:xfrm>
            <a:off x="244079" y="188640"/>
            <a:ext cx="8712967" cy="5517232"/>
          </a:xfrm>
          <a:prstGeom prst="snip2Diag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latin typeface="Times New Roman"/>
                <a:ea typeface="Times New Roman"/>
              </a:rPr>
              <a:t>STEAM </a:t>
            </a:r>
            <a:r>
              <a:rPr lang="en-US" sz="3200" b="1" dirty="0" err="1">
                <a:latin typeface="Times New Roman"/>
                <a:ea typeface="Times New Roman"/>
              </a:rPr>
              <a:t>ta’lim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tizimi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nima</a:t>
            </a:r>
            <a:r>
              <a:rPr lang="en-US" sz="3200" b="1" dirty="0">
                <a:latin typeface="Times New Roman"/>
                <a:ea typeface="Times New Roman"/>
              </a:rPr>
              <a:t>?</a:t>
            </a:r>
            <a:endParaRPr lang="ru-RU" sz="32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Agar </a:t>
            </a:r>
            <a:r>
              <a:rPr lang="en-US" sz="2400" dirty="0" err="1">
                <a:latin typeface="Times New Roman"/>
                <a:ea typeface="Times New Roman"/>
              </a:rPr>
              <a:t>ushbu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qisqartmani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yoysak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quyidagilarni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olamiz</a:t>
            </a:r>
            <a:r>
              <a:rPr lang="en-US" sz="2400" dirty="0">
                <a:latin typeface="Times New Roman"/>
                <a:ea typeface="Times New Roman"/>
              </a:rPr>
              <a:t>: «STEAM – </a:t>
            </a:r>
            <a:r>
              <a:rPr lang="en-US" sz="2400" dirty="0" err="1">
                <a:latin typeface="Times New Roman"/>
                <a:ea typeface="Times New Roman"/>
              </a:rPr>
              <a:t>ta’lim</a:t>
            </a:r>
            <a:r>
              <a:rPr lang="en-US" sz="2400" dirty="0">
                <a:latin typeface="Times New Roman"/>
                <a:ea typeface="Times New Roman"/>
              </a:rPr>
              <a:t>» </a:t>
            </a:r>
            <a:r>
              <a:rPr lang="en-US" sz="2400" dirty="0" err="1" smtClean="0">
                <a:latin typeface="Times New Roman"/>
                <a:ea typeface="Times New Roman"/>
              </a:rPr>
              <a:t>bu</a:t>
            </a:r>
            <a:r>
              <a:rPr lang="en-US" sz="2400" dirty="0" smtClean="0">
                <a:latin typeface="Times New Roman"/>
                <a:ea typeface="Times New Roman"/>
              </a:rPr>
              <a:t> (Science </a:t>
            </a:r>
            <a:r>
              <a:rPr lang="en-US" sz="2400" dirty="0">
                <a:latin typeface="Times New Roman"/>
                <a:ea typeface="Times New Roman"/>
              </a:rPr>
              <a:t>– </a:t>
            </a:r>
            <a:r>
              <a:rPr lang="en-US" sz="2400" dirty="0" err="1">
                <a:latin typeface="Times New Roman"/>
                <a:ea typeface="Times New Roman"/>
              </a:rPr>
              <a:t>tabiiy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fanlar</a:t>
            </a:r>
            <a:r>
              <a:rPr lang="en-US" sz="2400" dirty="0">
                <a:latin typeface="Times New Roman"/>
                <a:ea typeface="Times New Roman"/>
              </a:rPr>
              <a:t>, Technology – </a:t>
            </a:r>
            <a:r>
              <a:rPr lang="en-US" sz="2400" dirty="0" err="1">
                <a:latin typeface="Times New Roman"/>
                <a:ea typeface="Times New Roman"/>
              </a:rPr>
              <a:t>te</a:t>
            </a:r>
            <a:r>
              <a:rPr lang="ru-RU" sz="2400" dirty="0">
                <a:latin typeface="Times New Roman"/>
                <a:ea typeface="Times New Roman"/>
              </a:rPr>
              <a:t>х</a:t>
            </a:r>
            <a:r>
              <a:rPr lang="en-US" sz="2400" dirty="0" err="1">
                <a:latin typeface="Times New Roman"/>
                <a:ea typeface="Times New Roman"/>
              </a:rPr>
              <a:t>nologiyalar</a:t>
            </a:r>
            <a:r>
              <a:rPr lang="en-US" sz="2400" dirty="0">
                <a:latin typeface="Times New Roman"/>
                <a:ea typeface="Times New Roman"/>
              </a:rPr>
              <a:t>, Engineering – </a:t>
            </a:r>
            <a:r>
              <a:rPr lang="en-US" sz="2400" dirty="0" err="1">
                <a:latin typeface="Times New Roman"/>
                <a:ea typeface="Times New Roman"/>
              </a:rPr>
              <a:t>te</a:t>
            </a:r>
            <a:r>
              <a:rPr lang="ru-RU" sz="2400" dirty="0">
                <a:latin typeface="Times New Roman"/>
                <a:ea typeface="Times New Roman"/>
              </a:rPr>
              <a:t>х</a:t>
            </a:r>
            <a:r>
              <a:rPr lang="en-US" sz="2400" dirty="0" err="1">
                <a:latin typeface="Times New Roman"/>
                <a:ea typeface="Times New Roman"/>
              </a:rPr>
              <a:t>nik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ijodkorlik</a:t>
            </a:r>
            <a:r>
              <a:rPr lang="en-US" sz="2400" dirty="0">
                <a:latin typeface="Times New Roman"/>
                <a:ea typeface="Times New Roman"/>
              </a:rPr>
              <a:t>, Art – </a:t>
            </a:r>
            <a:r>
              <a:rPr lang="en-US" sz="2400" dirty="0" err="1">
                <a:latin typeface="Times New Roman"/>
                <a:ea typeface="Times New Roman"/>
              </a:rPr>
              <a:t>san’at</a:t>
            </a:r>
            <a:r>
              <a:rPr lang="en-US" sz="2400" dirty="0">
                <a:latin typeface="Times New Roman"/>
                <a:ea typeface="Times New Roman"/>
              </a:rPr>
              <a:t>, Mathematics </a:t>
            </a:r>
            <a:r>
              <a:rPr lang="en-US" sz="2400" dirty="0" smtClean="0">
                <a:latin typeface="Times New Roman"/>
                <a:ea typeface="Times New Roman"/>
              </a:rPr>
              <a:t>– </a:t>
            </a:r>
            <a:r>
              <a:rPr lang="en-US" sz="2400" dirty="0" err="1" smtClean="0">
                <a:latin typeface="Times New Roman"/>
                <a:ea typeface="Times New Roman"/>
              </a:rPr>
              <a:t>matematika</a:t>
            </a:r>
            <a:r>
              <a:rPr lang="en-US" sz="2400" dirty="0" smtClean="0">
                <a:latin typeface="Times New Roman"/>
                <a:ea typeface="Times New Roman"/>
              </a:rPr>
              <a:t>). </a:t>
            </a:r>
            <a:r>
              <a:rPr lang="en-US" sz="2400" dirty="0" err="1" smtClean="0">
                <a:latin typeface="Times New Roman"/>
                <a:ea typeface="Times New Roman"/>
              </a:rPr>
              <a:t>Ushbu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yo’nalishlar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zamonaviy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dunyoda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mashhur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bo’lib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kelayotganini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unutmang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Shuning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uchun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bugungi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kunda</a:t>
            </a:r>
            <a:r>
              <a:rPr lang="en-US" sz="2400" dirty="0">
                <a:latin typeface="Times New Roman"/>
                <a:ea typeface="Times New Roman"/>
              </a:rPr>
              <a:t> STEAM </a:t>
            </a:r>
            <a:r>
              <a:rPr lang="en-US" sz="2400" dirty="0" err="1">
                <a:latin typeface="Times New Roman"/>
                <a:ea typeface="Times New Roman"/>
              </a:rPr>
              <a:t>tizimi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asosiy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tendentsiyalardan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sifatida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rivojlanmoqda</a:t>
            </a:r>
            <a:r>
              <a:rPr lang="en-US" sz="2400" dirty="0">
                <a:latin typeface="Times New Roman"/>
                <a:ea typeface="Times New Roman"/>
              </a:rPr>
              <a:t>. STEAM </a:t>
            </a:r>
            <a:r>
              <a:rPr lang="en-US" sz="2400" dirty="0" err="1">
                <a:latin typeface="Times New Roman"/>
                <a:ea typeface="Times New Roman"/>
              </a:rPr>
              <a:t>ta’limi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yo’nalishi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amaliy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yondashuvni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qo’llash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shuningdek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barcha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beshta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sohani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yagona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ta’lim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tizimiga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integratsiyalashuviga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asoslangan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9-11-24-20-33-02-532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857232"/>
            <a:ext cx="8501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  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2"/>
          <p:cNvSpPr/>
          <p:nvPr/>
        </p:nvSpPr>
        <p:spPr>
          <a:xfrm>
            <a:off x="251520" y="188640"/>
            <a:ext cx="8784976" cy="4752528"/>
          </a:xfrm>
          <a:prstGeom prst="snip2Diag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latin typeface="Times New Roman"/>
                <a:ea typeface="Times New Roman"/>
              </a:rPr>
              <a:t>Ta’limda</a:t>
            </a:r>
            <a:r>
              <a:rPr lang="en-US" sz="3200" b="1" dirty="0">
                <a:latin typeface="Times New Roman"/>
                <a:ea typeface="Times New Roman"/>
              </a:rPr>
              <a:t> STEAM </a:t>
            </a:r>
            <a:r>
              <a:rPr lang="en-US" sz="3200" b="1" dirty="0" err="1">
                <a:latin typeface="Times New Roman"/>
                <a:ea typeface="Times New Roman"/>
              </a:rPr>
              <a:t>yondashuv</a:t>
            </a:r>
            <a:endParaRPr lang="en-US" sz="32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   </a:t>
            </a:r>
            <a:r>
              <a:rPr lang="en-US" sz="3200" dirty="0" err="1" smtClean="0">
                <a:latin typeface="Times New Roman"/>
                <a:ea typeface="Times New Roman"/>
              </a:rPr>
              <a:t>Umumta’lim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maktablarida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sinf-dars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tizimidan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loyihaviy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faoliyatga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tomon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o‘tish,fundamental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bilimlarni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funksional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bilimlarga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ko‘chirish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ularni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amaliyotda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faol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qo‘llash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jarayoni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orqali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fanlar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integratsiyasi,kesishmasida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muammolar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yechimining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yangicha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yo‘llarini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izlash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lozim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topilsa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Times New Roman"/>
              </a:rPr>
              <a:t>kashf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etishga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yo‘naltirish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kabi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vazifalarni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qo‘yadi</a:t>
            </a:r>
            <a:r>
              <a:rPr lang="en-US" sz="3200" dirty="0">
                <a:latin typeface="Times New Roman"/>
                <a:ea typeface="Times New Roman"/>
              </a:rPr>
              <a:t>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9-11-24-20-33-02-532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857232"/>
            <a:ext cx="8501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  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2"/>
          <p:cNvSpPr/>
          <p:nvPr/>
        </p:nvSpPr>
        <p:spPr>
          <a:xfrm>
            <a:off x="539554" y="22846"/>
            <a:ext cx="8136904" cy="5350370"/>
          </a:xfrm>
          <a:prstGeom prst="snip2Diag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indent="449580" algn="just" fontAlgn="base">
              <a:spcAft>
                <a:spcPts val="0"/>
              </a:spcAft>
            </a:pPr>
            <a:r>
              <a:rPr lang="en-US" sz="3200" b="1" dirty="0">
                <a:latin typeface="Times New Roman"/>
                <a:ea typeface="Times New Roman"/>
              </a:rPr>
              <a:t>STEAM</a:t>
            </a:r>
            <a:r>
              <a:rPr lang="en-US" sz="3200" dirty="0">
                <a:latin typeface="Times New Roman"/>
                <a:ea typeface="Times New Roman"/>
              </a:rPr>
              <a:t> </a:t>
            </a:r>
            <a:r>
              <a:rPr lang="en-US" sz="3200" dirty="0" err="1">
                <a:latin typeface="Times New Roman"/>
                <a:ea typeface="Times New Roman"/>
              </a:rPr>
              <a:t>texnologiyasi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ta’limdan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farqli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ravishda</a:t>
            </a:r>
            <a:r>
              <a:rPr lang="en-US" sz="3200" dirty="0">
                <a:latin typeface="Times New Roman"/>
                <a:ea typeface="Times New Roman"/>
              </a:rPr>
              <a:t>  </a:t>
            </a:r>
            <a:r>
              <a:rPr lang="en-US" sz="3200" dirty="0" err="1">
                <a:latin typeface="Times New Roman"/>
                <a:ea typeface="Times New Roman"/>
              </a:rPr>
              <a:t>bilimlarni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alohida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emas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o’zaro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mutanosib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holda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olib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borishni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ta’minlab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beradi.O’quvchi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o’zida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nostandart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fikrlash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muammoga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nechta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yechim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topish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ijodkorlik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ko’nikmalarini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>
                <a:latin typeface="Times New Roman"/>
                <a:ea typeface="Times New Roman"/>
              </a:rPr>
              <a:t> </a:t>
            </a:r>
            <a:r>
              <a:rPr lang="en-US" sz="3200" dirty="0" err="1">
                <a:latin typeface="Times New Roman"/>
                <a:ea typeface="Times New Roman"/>
              </a:rPr>
              <a:t>shakllantiradi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uning</a:t>
            </a:r>
            <a:r>
              <a:rPr lang="en-US" sz="3200" dirty="0">
                <a:latin typeface="Times New Roman"/>
                <a:ea typeface="Times New Roman"/>
              </a:rPr>
              <a:t>  </a:t>
            </a:r>
            <a:r>
              <a:rPr lang="en-US" sz="3200" dirty="0" err="1">
                <a:latin typeface="Times New Roman"/>
                <a:ea typeface="Times New Roman"/>
              </a:rPr>
              <a:t>kelajakdagi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faoliyatida</a:t>
            </a:r>
            <a:r>
              <a:rPr lang="en-US" sz="3200" dirty="0">
                <a:latin typeface="Times New Roman"/>
                <a:ea typeface="Times New Roman"/>
              </a:rPr>
              <a:t>  </a:t>
            </a:r>
            <a:r>
              <a:rPr lang="en-US" sz="3200" dirty="0" err="1">
                <a:latin typeface="Times New Roman"/>
                <a:ea typeface="Times New Roman"/>
              </a:rPr>
              <a:t>juda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qo’l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keladi</a:t>
            </a:r>
            <a:r>
              <a:rPr lang="en-US" sz="3200" dirty="0">
                <a:latin typeface="Times New Roman"/>
                <a:ea typeface="Times New Roman"/>
              </a:rPr>
              <a:t>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6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9-11-24-20-33-02-532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857232"/>
            <a:ext cx="8501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7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  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2"/>
          <p:cNvSpPr/>
          <p:nvPr/>
        </p:nvSpPr>
        <p:spPr>
          <a:xfrm>
            <a:off x="251520" y="-122838"/>
            <a:ext cx="8704039" cy="5328592"/>
          </a:xfrm>
          <a:prstGeom prst="snip2Diag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/>
                <a:ea typeface="Times New Roman"/>
              </a:rPr>
              <a:t>STEAM </a:t>
            </a:r>
            <a:r>
              <a:rPr lang="en-US" sz="3200" dirty="0" err="1">
                <a:latin typeface="Times New Roman"/>
                <a:ea typeface="Times New Roman"/>
              </a:rPr>
              <a:t>ta’lim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muhitida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bolalar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bilimga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ega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bo’ladilar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darhol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foydalanishni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o’rganadilar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Shuning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uchun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ular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o’sib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ulg’ayganlarida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hayotiy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muammolarga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duch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kelganda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atrof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muhitning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ifloslanishi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yoki</a:t>
            </a:r>
            <a:r>
              <a:rPr lang="en-US" sz="3200" dirty="0">
                <a:latin typeface="Times New Roman"/>
                <a:ea typeface="Times New Roman"/>
              </a:rPr>
              <a:t> global </a:t>
            </a:r>
            <a:r>
              <a:rPr lang="en-US" sz="3200" dirty="0" err="1">
                <a:latin typeface="Times New Roman"/>
                <a:ea typeface="Times New Roman"/>
              </a:rPr>
              <a:t>iqlim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o’zgarishi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bo’ladimi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bunday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murakkab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masalalarni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faqat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turli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sohalardagi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bilimlarga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tayanib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​​</a:t>
            </a:r>
            <a:r>
              <a:rPr lang="en-US" sz="3200" dirty="0" err="1">
                <a:latin typeface="Times New Roman"/>
                <a:ea typeface="Times New Roman"/>
              </a:rPr>
              <a:t>birgalikda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ishlash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orqali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hal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qilish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mumkinligini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tushunadilar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7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2018\AppData\Roaming\PotPlayerMini\Capture\20-mavzu-Ta-limda-STEAM-yondashuv-Boshlang-ich-ta-lim-misoli.mp4_20221013_220823.6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69" y="214290"/>
            <a:ext cx="9144064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7137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696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89</cp:revision>
  <dcterms:created xsi:type="dcterms:W3CDTF">2019-11-24T04:17:58Z</dcterms:created>
  <dcterms:modified xsi:type="dcterms:W3CDTF">2023-11-12T16:48:00Z</dcterms:modified>
</cp:coreProperties>
</file>